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6"/>
  </p:handoutMasterIdLst>
  <p:sldIdLst>
    <p:sldId id="256" r:id="rId3"/>
    <p:sldId id="381" r:id="rId4"/>
    <p:sldId id="257" r:id="rId5"/>
    <p:sldId id="318" r:id="rId6"/>
    <p:sldId id="344" r:id="rId8"/>
    <p:sldId id="258" r:id="rId9"/>
    <p:sldId id="259" r:id="rId10"/>
    <p:sldId id="319" r:id="rId11"/>
    <p:sldId id="320" r:id="rId12"/>
    <p:sldId id="321" r:id="rId13"/>
    <p:sldId id="407" r:id="rId14"/>
    <p:sldId id="260" r:id="rId15"/>
    <p:sldId id="261" r:id="rId16"/>
    <p:sldId id="382" r:id="rId17"/>
    <p:sldId id="383" r:id="rId18"/>
    <p:sldId id="384" r:id="rId19"/>
    <p:sldId id="385" r:id="rId20"/>
    <p:sldId id="386" r:id="rId21"/>
    <p:sldId id="387" r:id="rId22"/>
    <p:sldId id="388" r:id="rId23"/>
    <p:sldId id="389" r:id="rId24"/>
    <p:sldId id="390" r:id="rId25"/>
    <p:sldId id="408" r:id="rId26"/>
    <p:sldId id="392" r:id="rId27"/>
    <p:sldId id="393" r:id="rId28"/>
    <p:sldId id="377" r:id="rId29"/>
    <p:sldId id="378"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366" r:id="rId44"/>
    <p:sldId id="276" r:id="rId45"/>
  </p:sldIdLst>
  <p:sldSz cx="9144000" cy="6858000" type="screen4x3"/>
  <p:notesSz cx="6858000" cy="9144000"/>
  <p:custDataLst>
    <p:tags r:id="rId50"/>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64"/>
    <p:restoredTop sz="95619"/>
  </p:normalViewPr>
  <p:slideViewPr>
    <p:cSldViewPr showGuides="1">
      <p:cViewPr varScale="1">
        <p:scale>
          <a:sx n="157" d="100"/>
          <a:sy n="157" d="100"/>
        </p:scale>
        <p:origin x="1890" y="14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0" Type="http://schemas.openxmlformats.org/officeDocument/2006/relationships/tags" Target="tags/tag15.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DA1B981-17DB-45BC-8F8F-E61B28250000}"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2" name="Rectangle 4"/>
          <p:cNvSpPr>
            <a:spLocks noGrp="1" noRot="1" noChangeAspec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3D4B7CB-59A6-464F-AB1E-F4D0BC821024}"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defTabSz="990600" eaLnBrk="1" hangingPunct="1">
              <a:spcBef>
                <a:spcPct val="0"/>
              </a:spcBef>
            </a:pPr>
            <a:fld id="{9A0DB2DC-4C9A-4742-B13C-FB6460FD3503}" type="slidenum">
              <a:rPr lang="zh-CN" altLang="en-US" sz="1300" dirty="0">
                <a:latin typeface="Arial" panose="020B0604020202020204" pitchFamily="34" charset="0"/>
              </a:rPr>
            </a:fld>
            <a:endParaRPr lang="zh-CN" altLang="en-US" sz="1300" dirty="0">
              <a:latin typeface="Arial" panose="020B0604020202020204" pitchFamily="34" charset="0"/>
            </a:endParaRPr>
          </a:p>
        </p:txBody>
      </p:sp>
      <p:sp>
        <p:nvSpPr>
          <p:cNvPr id="7171" name="Rectangle 2"/>
          <p:cNvSpPr>
            <a:spLocks noRot="1" noTextEdit="1"/>
          </p:cNvSpPr>
          <p:nvPr>
            <p:ph type="sldImg"/>
          </p:nvPr>
        </p:nvSpPr>
        <p:spPr>
          <a:xfrm>
            <a:off x="1260475" y="846138"/>
            <a:ext cx="4592638" cy="3443287"/>
          </a:xfrm>
        </p:spPr>
      </p:sp>
      <p:sp>
        <p:nvSpPr>
          <p:cNvPr id="7172" name="Rectangle 3"/>
          <p:cNvSpPr>
            <a:spLocks noGrp="1"/>
          </p:cNvSpPr>
          <p:nvPr>
            <p:ph type="body" idx="1"/>
          </p:nvPr>
        </p:nvSpPr>
        <p:spPr>
          <a:xfrm>
            <a:off x="1011238" y="4725988"/>
            <a:ext cx="5235575" cy="4568825"/>
          </a:xfrm>
        </p:spPr>
        <p:txBody>
          <a:bodyPr wrap="square" lIns="91440" tIns="45720" rIns="91440" bIns="45720" anchor="t" anchorCtr="0"/>
          <a:p>
            <a:pPr lvl="0" eaLnBrk="1" hangingPunct="1"/>
            <a:r>
              <a:rPr lang="en-GB" altLang="zh-CN" dirty="0">
                <a:latin typeface="Arial" panose="020B0604020202020204" pitchFamily="34" charset="0"/>
              </a:rPr>
              <a:t>The idea here is to stimulate the students to start thinking themselves and to discuss the issues. </a:t>
            </a:r>
            <a:endParaRPr lang="en-GB" altLang="zh-CN" dirty="0">
              <a:latin typeface="Arial" panose="020B0604020202020204" pitchFamily="34" charset="0"/>
            </a:endParaRPr>
          </a:p>
          <a:p>
            <a:pPr lvl="0" eaLnBrk="1" hangingPunct="1"/>
            <a:r>
              <a:rPr lang="en-GB" altLang="zh-CN" dirty="0">
                <a:latin typeface="Arial" panose="020B0604020202020204" pitchFamily="34" charset="0"/>
              </a:rPr>
              <a:t>There are no silver bullett, as most factors are necessary for success, but some are more critical than others.</a:t>
            </a:r>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a:p>
            <a:pPr lvl="0" eaLnBrk="1" hangingPunct="1"/>
            <a:endParaRPr lang="en-GB"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zh-CN" altLang="en-US" dirty="0"/>
          </a:p>
        </p:txBody>
      </p:sp>
      <p:sp>
        <p:nvSpPr>
          <p:cNvPr id="2560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TextEdit="1"/>
          </p:cNvSpPr>
          <p:nvPr>
            <p:ph type="sldImg"/>
          </p:nvPr>
        </p:nvSpPr>
        <p:spPr/>
      </p:sp>
      <p:sp>
        <p:nvSpPr>
          <p:cNvPr id="11267" name="Rectangle 3"/>
          <p:cNvSpPr>
            <a:spLocks noGrp="1"/>
          </p:cNvSpPr>
          <p:nvPr>
            <p:ph type="body" idx="1"/>
          </p:nvPr>
        </p:nvSpPr>
        <p:spPr/>
        <p:txBody>
          <a:bodyPr wrap="square" lIns="91440" tIns="45720" rIns="91440" bIns="45720" anchor="t" anchorCtr="0"/>
          <a:p>
            <a:pPr lvl="0"/>
            <a:r>
              <a:rPr lang="en-GB" altLang="zh-CN" b="1" dirty="0">
                <a:latin typeface="Arial" panose="020B0604020202020204" pitchFamily="34" charset="0"/>
              </a:rPr>
              <a:t>Iterative </a:t>
            </a:r>
            <a:r>
              <a:rPr lang="zh-CN" altLang="en-GB" b="1" dirty="0">
                <a:latin typeface="Arial" panose="020B0604020202020204" pitchFamily="34" charset="0"/>
              </a:rPr>
              <a:t>迭代</a:t>
            </a:r>
            <a:endParaRPr lang="zh-CN" altLang="en-US" b="1"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TextEdit="1"/>
          </p:cNvSpPr>
          <p:nvPr>
            <p:ph type="sldImg"/>
          </p:nvPr>
        </p:nvSpPr>
        <p:spPr/>
      </p:sp>
      <p:sp>
        <p:nvSpPr>
          <p:cNvPr id="13315" name="Rectangle 3"/>
          <p:cNvSpPr>
            <a:spLocks noGrp="1"/>
          </p:cNvSpPr>
          <p:nvPr>
            <p:ph type="body" idx="1"/>
          </p:nvPr>
        </p:nvSpPr>
        <p:spPr/>
        <p:txBody>
          <a:bodyPr wrap="square" lIns="91440" tIns="45720" rIns="91440" bIns="45720" anchor="t" anchorCtr="0"/>
          <a:p>
            <a:pPr lvl="0"/>
            <a:r>
              <a:rPr lang="en-GB" altLang="zh-CN" dirty="0">
                <a:latin typeface="Arial" panose="020B0604020202020204" pitchFamily="34" charset="0"/>
              </a:rPr>
              <a:t>Spiral </a:t>
            </a:r>
            <a:r>
              <a:rPr lang="zh-CN" altLang="en-GB" dirty="0">
                <a:latin typeface="Arial" panose="020B0604020202020204" pitchFamily="34" charset="0"/>
              </a:rPr>
              <a:t>螺旋形</a:t>
            </a:r>
            <a:endParaRPr lang="zh-CN" altLang="en-US" dirty="0">
              <a:latin typeface="Arial" panose="020B0604020202020204" pitchFamily="34" charset="0"/>
            </a:endParaRPr>
          </a:p>
          <a:p>
            <a:pPr lvl="0"/>
            <a:endParaRPr lang="en-US" altLang="zh-CN" dirty="0">
              <a:latin typeface="Arial" panose="020B0604020202020204" pitchFamily="34" charset="0"/>
            </a:endParaRPr>
          </a:p>
          <a:p>
            <a:pPr lvl="0"/>
            <a:r>
              <a:rPr lang="en-US" altLang="zh-CN" dirty="0">
                <a:latin typeface="Arial" panose="020B0604020202020204" pitchFamily="34" charset="0"/>
              </a:rPr>
              <a:t>Basically, the idea is evolutionary development, using the waterfall model for each step; it's intended to help manage risks. Don't define in detail the entire system at first. The developers should only define the highest priority features. Define and implement those, then get feedback from users/customers (such feedback distinguishes "evolutionary" from "incremental" development). With this knowledge, they should then go back to define and implement more features in smaller chunks. </a:t>
            </a:r>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TextEdit="1"/>
          </p:cNvSpPr>
          <p:nvPr>
            <p:ph type="sldImg"/>
          </p:nvPr>
        </p:nvSpPr>
        <p:spPr/>
      </p:sp>
      <p:sp>
        <p:nvSpPr>
          <p:cNvPr id="15363" name="Rectangle 3"/>
          <p:cNvSpPr>
            <a:spLocks noGrp="1"/>
          </p:cNvSpPr>
          <p:nvPr>
            <p:ph type="body" idx="1"/>
          </p:nvPr>
        </p:nvSpPr>
        <p:spPr/>
        <p:txBody>
          <a:bodyPr wrap="square" lIns="91440" tIns="45720" rIns="91440" bIns="45720" anchor="t" anchorCtr="0"/>
          <a:p>
            <a:pPr lvl="0"/>
            <a:endParaRPr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p>
            <a:pPr lvl="0"/>
            <a:endParaRPr lang="zh-CN" altLang="en-US" dirty="0"/>
          </a:p>
        </p:txBody>
      </p:sp>
      <p:sp>
        <p:nvSpPr>
          <p:cNvPr id="2150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zh-CN" altLang="en-US" dirty="0"/>
          </a:p>
        </p:txBody>
      </p:sp>
      <p:sp>
        <p:nvSpPr>
          <p:cNvPr id="2355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85800" y="609600"/>
            <a:ext cx="5676900" cy="5486400"/>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85800" y="1981200"/>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48200" y="1981200"/>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zh-CN" dirty="0"/>
              <a:t>单击以编辑</a:t>
            </a:r>
            <a:r>
              <a:rPr lang="zh-CN" altLang="en-US" dirty="0"/>
              <a:t>母版标题样式</a:t>
            </a:r>
            <a:endParaRPr lang="zh-CN" altLang="en-US" dirty="0"/>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单击以编辑母版文本样式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eaLnBrk="1" hangingPunct="1">
              <a:spcBef>
                <a:spcPct val="50000"/>
              </a:spcBef>
              <a:defRPr sz="1400"/>
            </a:lvl1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ctr" eaLnBrk="1" hangingPunct="1">
              <a:spcBef>
                <a:spcPct val="50000"/>
              </a:spcBef>
              <a:defRPr sz="1400"/>
            </a:lvl1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eaLnBrk="1" hangingPunct="1">
              <a:spcBef>
                <a:spcPct val="50000"/>
              </a:spcBef>
              <a:defRPr sz="1400"/>
            </a:lvl1pPr>
          </a:lstStyle>
          <a:p>
            <a:pPr marL="0" marR="0" lvl="0" indent="0" algn="r" defTabSz="914400" rtl="0" eaLnBrk="1" fontAlgn="base" latinLnBrk="0" hangingPunct="1">
              <a:lnSpc>
                <a:spcPct val="100000"/>
              </a:lnSpc>
              <a:spcBef>
                <a:spcPct val="50000"/>
              </a:spcBef>
              <a:spcAft>
                <a:spcPct val="0"/>
              </a:spcAft>
              <a:buClrTx/>
              <a:buSzTx/>
              <a:buFontTx/>
              <a:buNone/>
              <a:defRPr/>
            </a:pPr>
            <a:fld id="{325F9179-E9C1-4A42-83AD-9DD125D01885}" type="slidenum">
              <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6.xml"/><Relationship Id="rId1" Type="http://schemas.openxmlformats.org/officeDocument/2006/relationships/hyperlink" Target="https://mp.weixin.qq.com/s/ZAl7fQPh0FCulSTdTkW-Ng" TargetMode="Externa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7.xml"/><Relationship Id="rId1" Type="http://schemas.openxmlformats.org/officeDocument/2006/relationships/hyperlink" Target="https://mp.weixin.qq.com/s/ZAl7fQPh0FCulSTdTkW-Ng" TargetMode="Externa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hyperlink" Target="https://tongyi.aliyun.com/lingma/" TargetMode="External"/><Relationship Id="rId2" Type="http://schemas.openxmlformats.org/officeDocument/2006/relationships/image" Target="../media/image10.png"/><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9.xml"/><Relationship Id="rId1" Type="http://schemas.openxmlformats.org/officeDocument/2006/relationships/hyperlink" Target="https://tongyi.aliyun.com/lingma/" TargetMode="Externa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10.xml"/><Relationship Id="rId1" Type="http://schemas.openxmlformats.org/officeDocument/2006/relationships/hyperlink" Target="https://tongyi.aliyun.com/lingma/" TargetMode="Externa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hyperlink" Target="https://tongyi.aliyun.com/lingma/"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hyperlink" Target="https://tongyi.aliyun.com/lingma/" TargetMode="Externa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13.xml"/><Relationship Id="rId1" Type="http://schemas.openxmlformats.org/officeDocument/2006/relationships/hyperlink" Target="https://tongyi.aliyun.com/lingm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hyperlink" Target="https://tongyi.aliyun.com/lingma/"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3074"/>
          <p:cNvSpPr>
            <a:spLocks noGrp="1"/>
          </p:cNvSpPr>
          <p:nvPr>
            <p:ph type="ctrTitle"/>
          </p:nvPr>
        </p:nvSpPr>
        <p:spPr>
          <a:xfrm>
            <a:off x="1476375" y="1268413"/>
            <a:ext cx="6192838" cy="1800225"/>
          </a:xfrm>
        </p:spPr>
        <p:txBody>
          <a:bodyPr vert="horz" wrap="square" lIns="91440" tIns="45720" rIns="91440" bIns="45720" anchor="ctr" anchorCtr="0"/>
          <a:p>
            <a:pPr eaLnBrk="1" hangingPunct="1">
              <a:buClrTx/>
              <a:buSzTx/>
              <a:buFontTx/>
            </a:pPr>
            <a:r>
              <a:rPr kumimoji="1" lang="zh-CN" altLang="en-US" sz="4400" b="1" kern="1200" dirty="0">
                <a:solidFill>
                  <a:srgbClr val="FF0000"/>
                </a:solidFill>
                <a:latin typeface="+mj-lt"/>
                <a:ea typeface="楷体_GB2312" pitchFamily="49" charset="-122"/>
                <a:cs typeface="+mj-cs"/>
              </a:rPr>
              <a:t>数据结构课程设计</a:t>
            </a:r>
            <a:br>
              <a:rPr kumimoji="1" lang="en-US" altLang="zh-CN" sz="4400" b="1" kern="1200" dirty="0">
                <a:solidFill>
                  <a:srgbClr val="FF0000"/>
                </a:solidFill>
                <a:latin typeface="+mj-lt"/>
                <a:ea typeface="楷体_GB2312" pitchFamily="49" charset="-122"/>
                <a:cs typeface="+mj-cs"/>
              </a:rPr>
            </a:br>
            <a:r>
              <a:rPr kumimoji="1" lang="en-US" altLang="zh-CN" sz="3600" kern="1200" dirty="0">
                <a:latin typeface="+mj-lt"/>
                <a:ea typeface="+mj-ea"/>
                <a:cs typeface="+mj-cs"/>
              </a:rPr>
              <a:t>2022</a:t>
            </a:r>
            <a:r>
              <a:rPr kumimoji="1" lang="zh-CN" altLang="en-US" sz="3600" kern="1200" dirty="0">
                <a:latin typeface="+mj-lt"/>
                <a:ea typeface="+mj-ea"/>
                <a:cs typeface="+mj-cs"/>
              </a:rPr>
              <a:t>级计算机学院</a:t>
            </a:r>
            <a:endParaRPr kumimoji="1" lang="zh-CN" altLang="en-US" sz="3600" b="1" kern="1200" dirty="0">
              <a:solidFill>
                <a:srgbClr val="FF0000"/>
              </a:solidFill>
              <a:latin typeface="+mj-lt"/>
              <a:ea typeface="楷体_GB2312" pitchFamily="49" charset="-122"/>
              <a:cs typeface="+mj-cs"/>
            </a:endParaRPr>
          </a:p>
        </p:txBody>
      </p:sp>
      <p:sp>
        <p:nvSpPr>
          <p:cNvPr id="4099" name="Rectangle 3075"/>
          <p:cNvSpPr>
            <a:spLocks noGrp="1"/>
          </p:cNvSpPr>
          <p:nvPr>
            <p:ph type="subTitle" idx="1" hasCustomPrompt="1"/>
          </p:nvPr>
        </p:nvSpPr>
        <p:spPr>
          <a:xfrm>
            <a:off x="1547813" y="3068638"/>
            <a:ext cx="6400800" cy="1223962"/>
          </a:xfrm>
        </p:spPr>
        <p:txBody>
          <a:bodyPr vert="horz" wrap="square" lIns="91440" tIns="45720" rIns="91440" bIns="45720" anchor="t" anchorCtr="0"/>
          <a:p>
            <a:pPr eaLnBrk="1" hangingPunct="1">
              <a:buClrTx/>
              <a:buSzTx/>
              <a:buFontTx/>
            </a:pPr>
            <a:r>
              <a:rPr kumimoji="1" lang="zh-CN" altLang="en-US" sz="3200" kern="1200" dirty="0">
                <a:latin typeface="+mn-lt"/>
                <a:ea typeface="+mn-ea"/>
                <a:cs typeface="+mn-cs"/>
              </a:rPr>
              <a:t>时间：</a:t>
            </a:r>
            <a:r>
              <a:rPr kumimoji="1" lang="en-US" altLang="zh-CN" sz="3200" kern="1200" dirty="0">
                <a:latin typeface="+mn-lt"/>
                <a:ea typeface="+mn-ea"/>
                <a:cs typeface="+mn-cs"/>
              </a:rPr>
              <a:t>2024.2——2024.6</a:t>
            </a:r>
            <a:endParaRPr kumimoji="1" lang="en-US" altLang="zh-CN" sz="3200" kern="1200" dirty="0">
              <a:latin typeface="+mn-lt"/>
              <a:ea typeface="+mn-ea"/>
              <a:cs typeface="+mn-cs"/>
            </a:endParaRPr>
          </a:p>
        </p:txBody>
      </p:sp>
      <p:sp>
        <p:nvSpPr>
          <p:cNvPr id="4100" name="Text Box 3076"/>
          <p:cNvSpPr txBox="1"/>
          <p:nvPr/>
        </p:nvSpPr>
        <p:spPr>
          <a:xfrm>
            <a:off x="2483485" y="4004945"/>
            <a:ext cx="4824413" cy="23685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800" b="1" dirty="0">
                <a:solidFill>
                  <a:srgbClr val="0033CC"/>
                </a:solidFill>
                <a:latin typeface="Garamond" panose="02020404030301010803" pitchFamily="18" charset="0"/>
                <a:sym typeface="+mn-ea"/>
              </a:rPr>
              <a:t>郭岗</a:t>
            </a:r>
            <a:endParaRPr lang="en-US" altLang="zh-CN" sz="2800" b="1" dirty="0">
              <a:solidFill>
                <a:srgbClr val="0033CC"/>
              </a:solidFill>
              <a:latin typeface="Garamond" panose="02020404030301010803" pitchFamily="18" charset="0"/>
            </a:endParaRPr>
          </a:p>
          <a:p>
            <a:pPr marL="0" lvl="0" indent="0">
              <a:spcBef>
                <a:spcPct val="50000"/>
              </a:spcBef>
              <a:buNone/>
            </a:pPr>
            <a:r>
              <a:rPr lang="en-US" altLang="zh-CN" sz="2800" b="1" dirty="0">
                <a:solidFill>
                  <a:srgbClr val="0033CC"/>
                </a:solidFill>
                <a:latin typeface="Garamond" panose="02020404030301010803" pitchFamily="18" charset="0"/>
                <a:sym typeface="+mn-ea"/>
              </a:rPr>
              <a:t>13370139202</a:t>
            </a:r>
            <a:endParaRPr lang="en-US" altLang="zh-CN" sz="2800" b="1" dirty="0">
              <a:solidFill>
                <a:srgbClr val="0033CC"/>
              </a:solidFill>
              <a:latin typeface="Garamond" panose="02020404030301010803" pitchFamily="18" charset="0"/>
            </a:endParaRPr>
          </a:p>
          <a:p>
            <a:pPr marL="0" lvl="0" indent="0">
              <a:spcBef>
                <a:spcPct val="50000"/>
              </a:spcBef>
              <a:buNone/>
            </a:pPr>
            <a:r>
              <a:rPr lang="en-US" altLang="zh-CN" sz="2800" b="1" dirty="0">
                <a:solidFill>
                  <a:srgbClr val="0033CC"/>
                </a:solidFill>
                <a:latin typeface="Garamond" panose="02020404030301010803" pitchFamily="18" charset="0"/>
                <a:sym typeface="+mn-ea"/>
              </a:rPr>
              <a:t>Email</a:t>
            </a:r>
            <a:r>
              <a:rPr lang="zh-CN" altLang="en-US" sz="2800" b="1" dirty="0">
                <a:solidFill>
                  <a:srgbClr val="0033CC"/>
                </a:solidFill>
                <a:latin typeface="Garamond" panose="02020404030301010803" pitchFamily="18" charset="0"/>
                <a:sym typeface="+mn-ea"/>
              </a:rPr>
              <a:t>：</a:t>
            </a:r>
            <a:r>
              <a:rPr lang="en-US" altLang="zh-CN" sz="2800" b="1" dirty="0">
                <a:solidFill>
                  <a:srgbClr val="0033CC"/>
                </a:solidFill>
                <a:latin typeface="Garamond" panose="02020404030301010803" pitchFamily="18" charset="0"/>
                <a:sym typeface="+mn-ea"/>
              </a:rPr>
              <a:t>guogang@bupt.edu.cn</a:t>
            </a:r>
            <a:r>
              <a:rPr lang="en-US" altLang="zh-CN" sz="2800" dirty="0">
                <a:solidFill>
                  <a:schemeClr val="accent2"/>
                </a:solidFill>
                <a:latin typeface="Garamond" panose="02020404030301010803" pitchFamily="18" charset="0"/>
              </a:rPr>
              <a:t>                </a:t>
            </a:r>
            <a:br>
              <a:rPr lang="en-US" altLang="zh-CN" sz="2800" dirty="0">
                <a:solidFill>
                  <a:schemeClr val="accent2"/>
                </a:solidFill>
                <a:latin typeface="Garamond" panose="02020404030301010803" pitchFamily="18" charset="0"/>
              </a:rPr>
            </a:br>
            <a:endParaRPr lang="en-US" altLang="zh-CN" sz="800" dirty="0">
              <a:solidFill>
                <a:schemeClr val="accent2"/>
              </a:solidFill>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07950" y="115888"/>
            <a:ext cx="7343775" cy="419100"/>
          </a:xfrm>
        </p:spPr>
        <p:txBody>
          <a:bodyPr vert="horz" wrap="square" lIns="91440" tIns="45720" rIns="91440" bIns="45720" anchor="ctr" anchorCtr="0"/>
          <a:p>
            <a:pPr defTabSz="843280"/>
            <a:r>
              <a:rPr lang="en-GB" altLang="zh-CN" dirty="0"/>
              <a:t>Parallel Phase Process Model</a:t>
            </a:r>
            <a:endParaRPr lang="en-GB" altLang="zh-CN" dirty="0"/>
          </a:p>
        </p:txBody>
      </p:sp>
      <p:sp>
        <p:nvSpPr>
          <p:cNvPr id="6147" name="Text Box 3"/>
          <p:cNvSpPr txBox="1">
            <a:spLocks noChangeArrowheads="1"/>
          </p:cNvSpPr>
          <p:nvPr/>
        </p:nvSpPr>
        <p:spPr bwMode="auto">
          <a:xfrm>
            <a:off x="777875" y="2195513"/>
            <a:ext cx="13636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Analyse</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ChangeArrowheads="1"/>
          </p:cNvSpPr>
          <p:nvPr/>
        </p:nvSpPr>
        <p:spPr bwMode="auto">
          <a:xfrm>
            <a:off x="762000" y="1108075"/>
            <a:ext cx="3429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System </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Requirements</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9" name="Text Box 5"/>
          <p:cNvSpPr txBox="1">
            <a:spLocks noChangeArrowheads="1"/>
          </p:cNvSpPr>
          <p:nvPr/>
        </p:nvSpPr>
        <p:spPr bwMode="auto">
          <a:xfrm>
            <a:off x="838200" y="3217863"/>
            <a:ext cx="12160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Design</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0" name="Text Box 6"/>
          <p:cNvSpPr txBox="1">
            <a:spLocks noChangeArrowheads="1"/>
          </p:cNvSpPr>
          <p:nvPr/>
        </p:nvSpPr>
        <p:spPr bwMode="auto">
          <a:xfrm>
            <a:off x="838200" y="4132263"/>
            <a:ext cx="24479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Implementation</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1" name="Line 7"/>
          <p:cNvSpPr>
            <a:spLocks noChangeShapeType="1"/>
          </p:cNvSpPr>
          <p:nvPr/>
        </p:nvSpPr>
        <p:spPr bwMode="auto">
          <a:xfrm>
            <a:off x="4343400" y="2725738"/>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2" name="Line 8"/>
          <p:cNvSpPr>
            <a:spLocks noChangeShapeType="1"/>
          </p:cNvSpPr>
          <p:nvPr/>
        </p:nvSpPr>
        <p:spPr bwMode="auto">
          <a:xfrm flipV="1">
            <a:off x="5638800" y="27257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3" name="Line 9"/>
          <p:cNvSpPr>
            <a:spLocks noChangeShapeType="1"/>
          </p:cNvSpPr>
          <p:nvPr/>
        </p:nvSpPr>
        <p:spPr bwMode="auto">
          <a:xfrm>
            <a:off x="6172200" y="27257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4" name="Line 10"/>
          <p:cNvSpPr>
            <a:spLocks noChangeShapeType="1"/>
          </p:cNvSpPr>
          <p:nvPr/>
        </p:nvSpPr>
        <p:spPr bwMode="auto">
          <a:xfrm>
            <a:off x="5257800" y="370998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5" name="Line 11"/>
          <p:cNvSpPr>
            <a:spLocks noChangeShapeType="1"/>
          </p:cNvSpPr>
          <p:nvPr/>
        </p:nvSpPr>
        <p:spPr bwMode="auto">
          <a:xfrm>
            <a:off x="8001000" y="4695825"/>
            <a:ext cx="3048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6" name="Line 12"/>
          <p:cNvSpPr>
            <a:spLocks noChangeShapeType="1"/>
          </p:cNvSpPr>
          <p:nvPr/>
        </p:nvSpPr>
        <p:spPr bwMode="auto">
          <a:xfrm flipV="1">
            <a:off x="7239000" y="4695825"/>
            <a:ext cx="3048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7" name="Text Box 13"/>
          <p:cNvSpPr txBox="1">
            <a:spLocks noChangeArrowheads="1"/>
          </p:cNvSpPr>
          <p:nvPr/>
        </p:nvSpPr>
        <p:spPr bwMode="auto">
          <a:xfrm>
            <a:off x="838200" y="5046663"/>
            <a:ext cx="123348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Testing</a:t>
            </a:r>
            <a:endParaRPr kumimoji="1" lang="en-GB" altLang="zh-CN" sz="258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8" name="Line 14"/>
          <p:cNvSpPr>
            <a:spLocks noChangeShapeType="1"/>
          </p:cNvSpPr>
          <p:nvPr/>
        </p:nvSpPr>
        <p:spPr bwMode="auto">
          <a:xfrm flipV="1">
            <a:off x="7924800" y="3640138"/>
            <a:ext cx="1524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59" name="Line 15"/>
          <p:cNvSpPr>
            <a:spLocks noChangeShapeType="1"/>
          </p:cNvSpPr>
          <p:nvPr/>
        </p:nvSpPr>
        <p:spPr bwMode="auto">
          <a:xfrm>
            <a:off x="6096000" y="4695825"/>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0" name="Line 16"/>
          <p:cNvSpPr>
            <a:spLocks noChangeShapeType="1"/>
          </p:cNvSpPr>
          <p:nvPr/>
        </p:nvSpPr>
        <p:spPr bwMode="auto">
          <a:xfrm>
            <a:off x="609600" y="1389063"/>
            <a:ext cx="0" cy="4079875"/>
          </a:xfrm>
          <a:prstGeom prst="line">
            <a:avLst/>
          </a:prstGeom>
          <a:noFill/>
          <a:ln w="19050" cap="rnd">
            <a:solidFill>
              <a:schemeClr val="tx1"/>
            </a:solidFill>
            <a:prstDash val="sysDot"/>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1" name="Line 17"/>
          <p:cNvSpPr>
            <a:spLocks noChangeShapeType="1"/>
          </p:cNvSpPr>
          <p:nvPr/>
        </p:nvSpPr>
        <p:spPr bwMode="auto">
          <a:xfrm rot="16200000" flipH="1">
            <a:off x="4914900" y="1878013"/>
            <a:ext cx="0" cy="8305800"/>
          </a:xfrm>
          <a:prstGeom prst="line">
            <a:avLst/>
          </a:prstGeom>
          <a:noFill/>
          <a:ln w="19050" cap="rnd">
            <a:solidFill>
              <a:schemeClr val="tx1"/>
            </a:solidFill>
            <a:prstDash val="sysDot"/>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2" name="Text Box 18"/>
          <p:cNvSpPr txBox="1">
            <a:spLocks noChangeArrowheads="1"/>
          </p:cNvSpPr>
          <p:nvPr/>
        </p:nvSpPr>
        <p:spPr bwMode="auto">
          <a:xfrm>
            <a:off x="762000" y="5680075"/>
            <a:ext cx="7381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Time</a:t>
            </a:r>
            <a:endPar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3" name="Oval 19"/>
          <p:cNvSpPr>
            <a:spLocks noChangeArrowheads="1"/>
          </p:cNvSpPr>
          <p:nvPr/>
        </p:nvSpPr>
        <p:spPr bwMode="auto">
          <a:xfrm>
            <a:off x="36576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4" name="Oval 20"/>
          <p:cNvSpPr>
            <a:spLocks noChangeArrowheads="1"/>
          </p:cNvSpPr>
          <p:nvPr/>
        </p:nvSpPr>
        <p:spPr bwMode="auto">
          <a:xfrm>
            <a:off x="4572000" y="3148013"/>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5" name="Oval 21"/>
          <p:cNvSpPr>
            <a:spLocks noChangeArrowheads="1"/>
          </p:cNvSpPr>
          <p:nvPr/>
        </p:nvSpPr>
        <p:spPr bwMode="auto">
          <a:xfrm>
            <a:off x="54102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6" name="Oval 22"/>
          <p:cNvSpPr>
            <a:spLocks noChangeArrowheads="1"/>
          </p:cNvSpPr>
          <p:nvPr/>
        </p:nvSpPr>
        <p:spPr bwMode="auto">
          <a:xfrm>
            <a:off x="5410200" y="413226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7" name="Oval 23"/>
          <p:cNvSpPr>
            <a:spLocks noChangeArrowheads="1"/>
          </p:cNvSpPr>
          <p:nvPr/>
        </p:nvSpPr>
        <p:spPr bwMode="auto">
          <a:xfrm>
            <a:off x="6248400" y="511651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8" name="Oval 24"/>
          <p:cNvSpPr>
            <a:spLocks noChangeArrowheads="1"/>
          </p:cNvSpPr>
          <p:nvPr/>
        </p:nvSpPr>
        <p:spPr bwMode="auto">
          <a:xfrm>
            <a:off x="6248400" y="3148013"/>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69" name="Oval 25"/>
          <p:cNvSpPr>
            <a:spLocks noChangeArrowheads="1"/>
          </p:cNvSpPr>
          <p:nvPr/>
        </p:nvSpPr>
        <p:spPr bwMode="auto">
          <a:xfrm>
            <a:off x="7086600" y="4132263"/>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0" name="Line 26"/>
          <p:cNvSpPr>
            <a:spLocks noChangeShapeType="1"/>
          </p:cNvSpPr>
          <p:nvPr/>
        </p:nvSpPr>
        <p:spPr bwMode="auto">
          <a:xfrm>
            <a:off x="6934200" y="370998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1" name="Line 27"/>
          <p:cNvSpPr>
            <a:spLocks noChangeShapeType="1"/>
          </p:cNvSpPr>
          <p:nvPr/>
        </p:nvSpPr>
        <p:spPr bwMode="auto">
          <a:xfrm flipV="1">
            <a:off x="7239000" y="2725738"/>
            <a:ext cx="304800" cy="42227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2" name="Oval 28"/>
          <p:cNvSpPr>
            <a:spLocks noChangeArrowheads="1"/>
          </p:cNvSpPr>
          <p:nvPr/>
        </p:nvSpPr>
        <p:spPr bwMode="auto">
          <a:xfrm>
            <a:off x="7086600" y="2162175"/>
            <a:ext cx="1371600" cy="563563"/>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3</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3" name="Text Box 29"/>
          <p:cNvSpPr txBox="1">
            <a:spLocks noChangeArrowheads="1"/>
          </p:cNvSpPr>
          <p:nvPr/>
        </p:nvSpPr>
        <p:spPr bwMode="auto">
          <a:xfrm rot="16200000">
            <a:off x="-523875" y="3654425"/>
            <a:ext cx="1962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Parallel phases</a:t>
            </a:r>
            <a:endParaRPr kumimoji="1" lang="en-GB" altLang="zh-CN" sz="2215"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4" name="Line 30"/>
          <p:cNvSpPr>
            <a:spLocks noChangeShapeType="1"/>
          </p:cNvSpPr>
          <p:nvPr/>
        </p:nvSpPr>
        <p:spPr bwMode="auto">
          <a:xfrm flipV="1">
            <a:off x="6324600" y="3640138"/>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5" name="Oval 31"/>
          <p:cNvSpPr>
            <a:spLocks noChangeArrowheads="1"/>
          </p:cNvSpPr>
          <p:nvPr/>
        </p:nvSpPr>
        <p:spPr bwMode="auto">
          <a:xfrm>
            <a:off x="27432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fi-FI"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6" name="Line 32"/>
          <p:cNvSpPr>
            <a:spLocks noChangeShapeType="1"/>
          </p:cNvSpPr>
          <p:nvPr/>
        </p:nvSpPr>
        <p:spPr bwMode="auto">
          <a:xfrm>
            <a:off x="36576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7" name="Line 33"/>
          <p:cNvSpPr>
            <a:spLocks noChangeShapeType="1"/>
          </p:cNvSpPr>
          <p:nvPr/>
        </p:nvSpPr>
        <p:spPr bwMode="auto">
          <a:xfrm>
            <a:off x="55626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8" name="Line 34"/>
          <p:cNvSpPr>
            <a:spLocks noChangeShapeType="1"/>
          </p:cNvSpPr>
          <p:nvPr/>
        </p:nvSpPr>
        <p:spPr bwMode="auto">
          <a:xfrm>
            <a:off x="7315200" y="1670050"/>
            <a:ext cx="4572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79" name="Line 35"/>
          <p:cNvSpPr>
            <a:spLocks noChangeShapeType="1"/>
          </p:cNvSpPr>
          <p:nvPr/>
        </p:nvSpPr>
        <p:spPr bwMode="auto">
          <a:xfrm flipV="1">
            <a:off x="46482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0" name="Line 36"/>
          <p:cNvSpPr>
            <a:spLocks noChangeShapeType="1"/>
          </p:cNvSpPr>
          <p:nvPr/>
        </p:nvSpPr>
        <p:spPr bwMode="auto">
          <a:xfrm flipV="1">
            <a:off x="64008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1" name="Line 37"/>
          <p:cNvSpPr>
            <a:spLocks noChangeShapeType="1"/>
          </p:cNvSpPr>
          <p:nvPr/>
        </p:nvSpPr>
        <p:spPr bwMode="auto">
          <a:xfrm flipV="1">
            <a:off x="7924800" y="1670050"/>
            <a:ext cx="381000" cy="492125"/>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2" name="Text Box 38"/>
          <p:cNvSpPr txBox="1">
            <a:spLocks noChangeArrowheads="1"/>
          </p:cNvSpPr>
          <p:nvPr/>
        </p:nvSpPr>
        <p:spPr bwMode="auto">
          <a:xfrm>
            <a:off x="2895600" y="1177925"/>
            <a:ext cx="10302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1</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3" name="Oval 39"/>
          <p:cNvSpPr>
            <a:spLocks noChangeArrowheads="1"/>
          </p:cNvSpPr>
          <p:nvPr/>
        </p:nvSpPr>
        <p:spPr bwMode="auto">
          <a:xfrm>
            <a:off x="45720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2</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184" name="Oval 40"/>
          <p:cNvSpPr>
            <a:spLocks noChangeArrowheads="1"/>
          </p:cNvSpPr>
          <p:nvPr/>
        </p:nvSpPr>
        <p:spPr bwMode="auto">
          <a:xfrm>
            <a:off x="6324600" y="1108075"/>
            <a:ext cx="1371600" cy="561975"/>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Stage 3</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图片 9"/>
          <p:cNvPicPr>
            <a:picLocks noChangeAspect="1"/>
          </p:cNvPicPr>
          <p:nvPr/>
        </p:nvPicPr>
        <p:blipFill>
          <a:blip r:embed="rId1"/>
          <a:stretch>
            <a:fillRect/>
          </a:stretch>
        </p:blipFill>
        <p:spPr>
          <a:xfrm>
            <a:off x="566738" y="2490788"/>
            <a:ext cx="3735387" cy="2335212"/>
          </a:xfrm>
          <a:prstGeom prst="rect">
            <a:avLst/>
          </a:prstGeom>
          <a:noFill/>
          <a:ln w="9525">
            <a:noFill/>
          </a:ln>
        </p:spPr>
      </p:pic>
      <p:pic>
        <p:nvPicPr>
          <p:cNvPr id="8194" name="图片 11"/>
          <p:cNvPicPr>
            <a:picLocks noChangeAspect="1"/>
          </p:cNvPicPr>
          <p:nvPr/>
        </p:nvPicPr>
        <p:blipFill>
          <a:blip r:embed="rId2"/>
          <a:stretch>
            <a:fillRect/>
          </a:stretch>
        </p:blipFill>
        <p:spPr>
          <a:xfrm>
            <a:off x="4497388" y="2490788"/>
            <a:ext cx="4379912" cy="2335212"/>
          </a:xfrm>
          <a:prstGeom prst="rect">
            <a:avLst/>
          </a:prstGeom>
          <a:noFill/>
          <a:ln w="9525">
            <a:noFill/>
          </a:ln>
        </p:spPr>
      </p:pic>
      <p:sp>
        <p:nvSpPr>
          <p:cNvPr id="8195" name="文本框 12"/>
          <p:cNvSpPr txBox="1"/>
          <p:nvPr/>
        </p:nvSpPr>
        <p:spPr>
          <a:xfrm>
            <a:off x="565150" y="781050"/>
            <a:ext cx="8015288" cy="1198880"/>
          </a:xfrm>
          <a:prstGeom prst="rect">
            <a:avLst/>
          </a:prstGeom>
          <a:noFill/>
          <a:ln w="9525">
            <a:noFill/>
          </a:ln>
        </p:spPr>
        <p:txBody>
          <a:bodyPr wrap="square" anchor="t" anchorCtr="0">
            <a:spAutoFit/>
          </a:bodyPr>
          <a:p>
            <a:pPr indent="0" eaLnBrk="0" hangingPunct="0">
              <a:lnSpc>
                <a:spcPct val="150000"/>
              </a:lnSpc>
            </a:pPr>
            <a:r>
              <a:rPr lang="zh-CN" altLang="en-US">
                <a:latin typeface="宋体" panose="02010600030101010101" pitchFamily="2" charset="-122"/>
                <a:ea typeface="宋体" panose="02010600030101010101" pitchFamily="2" charset="-122"/>
              </a:rPr>
              <a:t>“在汽车出现前,如果你问人们需要什么,他们的答案是一匹更快的马,而绝不会是一辆汽车。”</a:t>
            </a:r>
            <a:r>
              <a:rPr lang="zh-CN" altLang="en-US" sz="2000">
                <a:latin typeface="宋体" panose="02010600030101010101" pitchFamily="2" charset="-122"/>
                <a:ea typeface="宋体" panose="02010600030101010101" pitchFamily="2" charset="-122"/>
              </a:rPr>
              <a:t>    </a:t>
            </a:r>
            <a:endParaRPr lang="zh-CN" altLang="en-US" sz="200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766763" y="182563"/>
            <a:ext cx="7772400" cy="99695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三、安排与要求</a:t>
            </a:r>
            <a:endParaRPr lang="zh-CN" altLang="en-US" sz="4000" b="1" dirty="0">
              <a:solidFill>
                <a:schemeClr val="accent2"/>
              </a:solidFill>
              <a:ea typeface="楷体_GB2312" pitchFamily="49" charset="-122"/>
            </a:endParaRPr>
          </a:p>
        </p:txBody>
      </p:sp>
      <p:sp>
        <p:nvSpPr>
          <p:cNvPr id="8195" name="Rectangle 5"/>
          <p:cNvSpPr/>
          <p:nvPr/>
        </p:nvSpPr>
        <p:spPr>
          <a:xfrm>
            <a:off x="5942013" y="3000375"/>
            <a:ext cx="1509712" cy="284163"/>
          </a:xfrm>
          <a:prstGeom prst="rect">
            <a:avLst/>
          </a:prstGeom>
          <a:solidFill>
            <a:srgbClr val="FFFF00"/>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6" name="Rectangle 6"/>
          <p:cNvSpPr/>
          <p:nvPr/>
        </p:nvSpPr>
        <p:spPr>
          <a:xfrm>
            <a:off x="5942013" y="2640013"/>
            <a:ext cx="1447800" cy="304800"/>
          </a:xfrm>
          <a:prstGeom prst="rect">
            <a:avLst/>
          </a:prstGeom>
          <a:solidFill>
            <a:srgbClr val="FFFF00"/>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7" name="Rectangle 7"/>
          <p:cNvSpPr/>
          <p:nvPr/>
        </p:nvSpPr>
        <p:spPr>
          <a:xfrm>
            <a:off x="5940425" y="3860800"/>
            <a:ext cx="1654175" cy="360363"/>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8" name="Rectangle 8"/>
          <p:cNvSpPr/>
          <p:nvPr/>
        </p:nvSpPr>
        <p:spPr>
          <a:xfrm>
            <a:off x="5940425" y="3429000"/>
            <a:ext cx="1676400" cy="304800"/>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sp>
        <p:nvSpPr>
          <p:cNvPr id="8199" name="Rectangle 9"/>
          <p:cNvSpPr/>
          <p:nvPr/>
        </p:nvSpPr>
        <p:spPr>
          <a:xfrm>
            <a:off x="1260475" y="2566988"/>
            <a:ext cx="4391025" cy="381000"/>
          </a:xfrm>
          <a:prstGeom prst="rect">
            <a:avLst/>
          </a:prstGeom>
          <a:solidFill>
            <a:schemeClr val="hlink"/>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0"/>
              </a:spcBef>
              <a:buNone/>
            </a:pPr>
            <a:endParaRPr lang="zh-CN" altLang="en-US" sz="2400" dirty="0"/>
          </a:p>
        </p:txBody>
      </p:sp>
      <p:grpSp>
        <p:nvGrpSpPr>
          <p:cNvPr id="8200" name="Group 10"/>
          <p:cNvGrpSpPr/>
          <p:nvPr/>
        </p:nvGrpSpPr>
        <p:grpSpPr>
          <a:xfrm>
            <a:off x="5508625" y="2711450"/>
            <a:ext cx="457200" cy="1371600"/>
            <a:chOff x="2988" y="1167"/>
            <a:chExt cx="288" cy="864"/>
          </a:xfrm>
        </p:grpSpPr>
        <p:sp>
          <p:nvSpPr>
            <p:cNvPr id="8211" name="Line 11"/>
            <p:cNvSpPr/>
            <p:nvPr/>
          </p:nvSpPr>
          <p:spPr>
            <a:xfrm>
              <a:off x="2988" y="1167"/>
              <a:ext cx="288" cy="0"/>
            </a:xfrm>
            <a:prstGeom prst="line">
              <a:avLst/>
            </a:prstGeom>
            <a:ln w="9525" cap="flat" cmpd="sng">
              <a:solidFill>
                <a:schemeClr val="tx1"/>
              </a:solidFill>
              <a:prstDash val="solid"/>
              <a:headEnd type="none" w="med" len="med"/>
              <a:tailEnd type="none" w="med" len="med"/>
            </a:ln>
          </p:spPr>
        </p:sp>
        <p:sp>
          <p:nvSpPr>
            <p:cNvPr id="8212" name="Line 12"/>
            <p:cNvSpPr/>
            <p:nvPr/>
          </p:nvSpPr>
          <p:spPr>
            <a:xfrm>
              <a:off x="3132" y="1167"/>
              <a:ext cx="0" cy="864"/>
            </a:xfrm>
            <a:prstGeom prst="line">
              <a:avLst/>
            </a:prstGeom>
            <a:ln w="9525" cap="flat" cmpd="sng">
              <a:solidFill>
                <a:schemeClr val="tx1"/>
              </a:solidFill>
              <a:prstDash val="solid"/>
              <a:headEnd type="none" w="med" len="med"/>
              <a:tailEnd type="none" w="med" len="med"/>
            </a:ln>
          </p:spPr>
        </p:sp>
        <p:sp>
          <p:nvSpPr>
            <p:cNvPr id="8213" name="Line 13"/>
            <p:cNvSpPr/>
            <p:nvPr/>
          </p:nvSpPr>
          <p:spPr>
            <a:xfrm>
              <a:off x="3132" y="1455"/>
              <a:ext cx="144" cy="0"/>
            </a:xfrm>
            <a:prstGeom prst="line">
              <a:avLst/>
            </a:prstGeom>
            <a:ln w="9525" cap="flat" cmpd="sng">
              <a:solidFill>
                <a:schemeClr val="tx1"/>
              </a:solidFill>
              <a:prstDash val="solid"/>
              <a:headEnd type="none" w="med" len="med"/>
              <a:tailEnd type="none" w="med" len="med"/>
            </a:ln>
          </p:spPr>
        </p:sp>
        <p:sp>
          <p:nvSpPr>
            <p:cNvPr id="8214" name="Line 14"/>
            <p:cNvSpPr/>
            <p:nvPr/>
          </p:nvSpPr>
          <p:spPr>
            <a:xfrm>
              <a:off x="3132" y="1743"/>
              <a:ext cx="144" cy="0"/>
            </a:xfrm>
            <a:prstGeom prst="line">
              <a:avLst/>
            </a:prstGeom>
            <a:ln w="9525" cap="flat" cmpd="sng">
              <a:solidFill>
                <a:schemeClr val="tx1"/>
              </a:solidFill>
              <a:prstDash val="solid"/>
              <a:headEnd type="none" w="med" len="med"/>
              <a:tailEnd type="none" w="med" len="med"/>
            </a:ln>
          </p:spPr>
        </p:sp>
        <p:sp>
          <p:nvSpPr>
            <p:cNvPr id="8215" name="Line 15"/>
            <p:cNvSpPr/>
            <p:nvPr/>
          </p:nvSpPr>
          <p:spPr>
            <a:xfrm>
              <a:off x="3132" y="2031"/>
              <a:ext cx="144" cy="0"/>
            </a:xfrm>
            <a:prstGeom prst="line">
              <a:avLst/>
            </a:prstGeom>
            <a:ln w="9525" cap="flat" cmpd="sng">
              <a:solidFill>
                <a:schemeClr val="tx1"/>
              </a:solidFill>
              <a:prstDash val="solid"/>
              <a:headEnd type="none" w="med" len="med"/>
              <a:tailEnd type="none" w="med" len="med"/>
            </a:ln>
          </p:spPr>
        </p:sp>
      </p:grpSp>
      <p:sp>
        <p:nvSpPr>
          <p:cNvPr id="8201" name="Text Box 16"/>
          <p:cNvSpPr txBox="1"/>
          <p:nvPr/>
        </p:nvSpPr>
        <p:spPr>
          <a:xfrm>
            <a:off x="1565275" y="2947988"/>
            <a:ext cx="2862263"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400" dirty="0"/>
              <a:t>例</a:t>
            </a:r>
            <a:r>
              <a:rPr lang="en-US" altLang="zh-CN" sz="2400" dirty="0"/>
              <a:t>:  </a:t>
            </a:r>
            <a:r>
              <a:rPr lang="zh-CN" altLang="en-US" sz="2400" dirty="0"/>
              <a:t>张三</a:t>
            </a:r>
            <a:r>
              <a:rPr lang="en-US" altLang="zh-CN" sz="2400" dirty="0"/>
              <a:t>-</a:t>
            </a:r>
            <a:r>
              <a:rPr lang="zh-CN" altLang="en-US" sz="2400" dirty="0"/>
              <a:t>李四</a:t>
            </a:r>
            <a:r>
              <a:rPr lang="en-US" altLang="zh-CN" sz="2400" dirty="0"/>
              <a:t>-</a:t>
            </a:r>
            <a:r>
              <a:rPr lang="zh-CN" altLang="en-US" sz="2400" dirty="0"/>
              <a:t>王五</a:t>
            </a:r>
            <a:endParaRPr lang="en-US" altLang="zh-CN" sz="2400" dirty="0"/>
          </a:p>
        </p:txBody>
      </p:sp>
      <p:sp>
        <p:nvSpPr>
          <p:cNvPr id="8202" name="Rectangle 17"/>
          <p:cNvSpPr>
            <a:spLocks noGrp="1"/>
          </p:cNvSpPr>
          <p:nvPr>
            <p:ph idx="1" hasCustomPrompt="1"/>
          </p:nvPr>
        </p:nvSpPr>
        <p:spPr>
          <a:xfrm>
            <a:off x="317500" y="1143000"/>
            <a:ext cx="8543925" cy="5073650"/>
          </a:xfrm>
        </p:spPr>
        <p:txBody>
          <a:bodyPr vert="horz" wrap="square" lIns="91440" tIns="45720" rIns="91440" bIns="45720" anchor="t" anchorCtr="0"/>
          <a:p>
            <a:pPr eaLnBrk="1" hangingPunct="1"/>
            <a:r>
              <a:rPr lang="zh-CN" altLang="en-US" sz="2400" dirty="0"/>
              <a:t>按照软件开发的各个阶段完成任务</a:t>
            </a:r>
            <a:endParaRPr lang="zh-CN" altLang="en-US" sz="2400" dirty="0"/>
          </a:p>
          <a:p>
            <a:pPr eaLnBrk="1" hangingPunct="1"/>
            <a:r>
              <a:rPr lang="zh-CN" altLang="en-US" sz="2400" dirty="0"/>
              <a:t>整个开发过程中注意积累文档，任务完毕应做到文档完备</a:t>
            </a:r>
            <a:endParaRPr lang="zh-CN" altLang="en-US" sz="2400" dirty="0"/>
          </a:p>
          <a:p>
            <a:pPr eaLnBrk="1" hangingPunct="1"/>
            <a:r>
              <a:rPr lang="zh-CN" altLang="en-US" sz="2400" dirty="0"/>
              <a:t>报告（电子版）参考格式：</a:t>
            </a:r>
            <a:endParaRPr lang="zh-CN" altLang="en-US" sz="2400" dirty="0"/>
          </a:p>
          <a:p>
            <a:pPr eaLnBrk="1" hangingPunct="1">
              <a:buNone/>
            </a:pPr>
            <a:r>
              <a:rPr lang="zh-CN" altLang="en-US" sz="2400" dirty="0"/>
              <a:t>           姓名</a:t>
            </a:r>
            <a:r>
              <a:rPr lang="en-US" altLang="zh-CN" sz="2400" dirty="0"/>
              <a:t>1-</a:t>
            </a:r>
            <a:r>
              <a:rPr lang="zh-CN" altLang="en-US" sz="2400" dirty="0"/>
              <a:t>姓名</a:t>
            </a:r>
            <a:r>
              <a:rPr lang="en-US" altLang="zh-CN" sz="2400" dirty="0"/>
              <a:t>2-</a:t>
            </a:r>
            <a:r>
              <a:rPr lang="zh-CN" altLang="en-US" sz="2400" dirty="0"/>
              <a:t>姓名</a:t>
            </a:r>
            <a:r>
              <a:rPr lang="en-US" altLang="zh-CN" sz="2400" dirty="0"/>
              <a:t>3                              report.doc</a:t>
            </a:r>
            <a:endParaRPr lang="en-US" altLang="zh-CN" sz="2400" dirty="0"/>
          </a:p>
          <a:p>
            <a:pPr eaLnBrk="1" hangingPunct="1">
              <a:buNone/>
            </a:pPr>
            <a:r>
              <a:rPr lang="en-US" altLang="zh-CN" sz="2400" dirty="0"/>
              <a:t>                                                                          </a:t>
            </a:r>
            <a:r>
              <a:rPr lang="zh-CN" altLang="en-US" sz="2400" dirty="0"/>
              <a:t>可</a:t>
            </a:r>
            <a:r>
              <a:rPr lang="zh-CN" altLang="en-US" sz="2400" dirty="0"/>
              <a:t>运行程序</a:t>
            </a:r>
            <a:endParaRPr lang="en-US" altLang="zh-CN" sz="2400" dirty="0"/>
          </a:p>
          <a:p>
            <a:pPr eaLnBrk="1" hangingPunct="1">
              <a:buNone/>
            </a:pPr>
            <a:r>
              <a:rPr lang="en-US" altLang="zh-CN" sz="2400" dirty="0"/>
              <a:t>                                                                          source_code</a:t>
            </a:r>
            <a:endParaRPr lang="en-US" altLang="zh-CN" sz="2400" dirty="0"/>
          </a:p>
          <a:p>
            <a:pPr eaLnBrk="1" hangingPunct="1">
              <a:buNone/>
            </a:pPr>
            <a:r>
              <a:rPr lang="en-US" altLang="zh-CN" sz="2400" dirty="0"/>
              <a:t>                                                                          document</a:t>
            </a:r>
            <a:endParaRPr lang="en-US" altLang="zh-CN" sz="2400" dirty="0"/>
          </a:p>
          <a:p>
            <a:pPr eaLnBrk="1" hangingPunct="1">
              <a:buNone/>
            </a:pPr>
            <a:r>
              <a:rPr lang="en-US" altLang="zh-CN" sz="2400" dirty="0"/>
              <a:t>  </a:t>
            </a:r>
            <a:endParaRPr lang="en-US" altLang="zh-CN" sz="2400" dirty="0"/>
          </a:p>
          <a:p>
            <a:pPr eaLnBrk="1" hangingPunct="1"/>
            <a:r>
              <a:rPr lang="zh-CN" altLang="en-US" sz="2400" dirty="0"/>
              <a:t>每组人数 </a:t>
            </a:r>
            <a:r>
              <a:rPr lang="en-US" altLang="zh-CN" sz="2400" dirty="0">
                <a:solidFill>
                  <a:srgbClr val="FF0000"/>
                </a:solidFill>
              </a:rPr>
              <a:t>3</a:t>
            </a:r>
            <a:r>
              <a:rPr lang="zh-CN" altLang="en-US" sz="2400" dirty="0">
                <a:solidFill>
                  <a:srgbClr val="FF0000"/>
                </a:solidFill>
              </a:rPr>
              <a:t>人</a:t>
            </a:r>
            <a:r>
              <a:rPr lang="zh-CN" altLang="en-US" sz="2400" dirty="0"/>
              <a:t>（</a:t>
            </a:r>
            <a:r>
              <a:rPr lang="zh-CN" altLang="en-US" sz="2400" b="1" u="sng" dirty="0">
                <a:solidFill>
                  <a:srgbClr val="FF0000"/>
                </a:solidFill>
              </a:rPr>
              <a:t>人数超出或不够都会影响成绩</a:t>
            </a:r>
            <a:r>
              <a:rPr lang="zh-CN" altLang="en-US" sz="2400" dirty="0"/>
              <a:t>）</a:t>
            </a:r>
            <a:endParaRPr lang="zh-CN" altLang="en-US" sz="2400" dirty="0"/>
          </a:p>
          <a:p>
            <a:pPr eaLnBrk="1" hangingPunct="1"/>
            <a:r>
              <a:rPr lang="zh-CN" altLang="en-US" sz="2400" dirty="0"/>
              <a:t>交报告（电子版）日期：</a:t>
            </a:r>
            <a:r>
              <a:rPr lang="en-US" altLang="zh-CN" sz="2400" dirty="0"/>
              <a:t>2023</a:t>
            </a:r>
            <a:r>
              <a:rPr lang="zh-CN" altLang="en-US" sz="2400" dirty="0"/>
              <a:t>年</a:t>
            </a:r>
            <a:r>
              <a:rPr lang="en-US" altLang="zh-CN" sz="2400" dirty="0"/>
              <a:t>6</a:t>
            </a:r>
            <a:r>
              <a:rPr lang="zh-CN" altLang="en-US" sz="2400" dirty="0"/>
              <a:t>月</a:t>
            </a:r>
            <a:r>
              <a:rPr lang="en-US" altLang="zh-CN" sz="2400" dirty="0"/>
              <a:t>4</a:t>
            </a:r>
            <a:r>
              <a:rPr lang="zh-CN" altLang="en-US" sz="2400" dirty="0"/>
              <a:t>日</a:t>
            </a:r>
            <a:endParaRPr lang="zh-CN" altLang="en-US" sz="2400" dirty="0"/>
          </a:p>
          <a:p>
            <a:pPr eaLnBrk="1" hangingPunct="1">
              <a:buNone/>
            </a:pPr>
            <a:r>
              <a:rPr lang="zh-CN" altLang="en-US" sz="2400" dirty="0"/>
              <a:t>     前打包后发给邮箱或验收时提交</a:t>
            </a:r>
            <a:endParaRPr lang="zh-CN" altLang="en-US" sz="2400" dirty="0"/>
          </a:p>
        </p:txBody>
      </p:sp>
      <p:sp>
        <p:nvSpPr>
          <p:cNvPr id="8203" name="AutoShape 19"/>
          <p:cNvSpPr/>
          <p:nvPr/>
        </p:nvSpPr>
        <p:spPr>
          <a:xfrm flipH="1">
            <a:off x="3246438" y="3605213"/>
            <a:ext cx="1152525" cy="796925"/>
          </a:xfrm>
          <a:prstGeom prst="borderCallout2">
            <a:avLst>
              <a:gd name="adj1" fmla="val 14343"/>
              <a:gd name="adj2" fmla="val -6616"/>
              <a:gd name="adj3" fmla="val 14343"/>
              <a:gd name="adj4" fmla="val -26171"/>
              <a:gd name="adj5" fmla="val -84463"/>
              <a:gd name="adj6" fmla="val -46560"/>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latin typeface="Arial" panose="020B0604020202020204" pitchFamily="34" charset="0"/>
                <a:ea typeface="楷体_GB2312" pitchFamily="49" charset="-122"/>
              </a:rPr>
              <a:t>文件夹名称</a:t>
            </a:r>
            <a:endParaRPr lang="zh-CN" altLang="en-US" sz="2000" dirty="0">
              <a:latin typeface="Arial" panose="020B0604020202020204" pitchFamily="34" charset="0"/>
              <a:ea typeface="楷体_GB2312" pitchFamily="49" charset="-122"/>
            </a:endParaRPr>
          </a:p>
        </p:txBody>
      </p:sp>
      <p:sp>
        <p:nvSpPr>
          <p:cNvPr id="8204" name="Line 20"/>
          <p:cNvSpPr/>
          <p:nvPr/>
        </p:nvSpPr>
        <p:spPr>
          <a:xfrm flipV="1">
            <a:off x="4418013" y="3662363"/>
            <a:ext cx="1309687" cy="274637"/>
          </a:xfrm>
          <a:prstGeom prst="line">
            <a:avLst/>
          </a:prstGeom>
          <a:ln w="9525" cap="flat" cmpd="sng">
            <a:solidFill>
              <a:schemeClr val="accent1"/>
            </a:solidFill>
            <a:prstDash val="solid"/>
            <a:headEnd type="none" w="med" len="med"/>
            <a:tailEnd type="none" w="med" len="med"/>
          </a:ln>
        </p:spPr>
      </p:sp>
      <p:sp>
        <p:nvSpPr>
          <p:cNvPr id="8205" name="Line 21"/>
          <p:cNvSpPr/>
          <p:nvPr/>
        </p:nvSpPr>
        <p:spPr>
          <a:xfrm>
            <a:off x="4427538" y="4149725"/>
            <a:ext cx="1584325" cy="0"/>
          </a:xfrm>
          <a:prstGeom prst="line">
            <a:avLst/>
          </a:prstGeom>
          <a:ln w="9525" cap="flat" cmpd="sng">
            <a:solidFill>
              <a:schemeClr val="accent1"/>
            </a:solidFill>
            <a:prstDash val="solid"/>
            <a:headEnd type="none" w="med" len="med"/>
            <a:tailEnd type="none" w="med" len="med"/>
          </a:ln>
        </p:spPr>
      </p:sp>
      <p:sp>
        <p:nvSpPr>
          <p:cNvPr id="8206" name="AutoShape 22"/>
          <p:cNvSpPr/>
          <p:nvPr/>
        </p:nvSpPr>
        <p:spPr>
          <a:xfrm>
            <a:off x="7812088" y="2060575"/>
            <a:ext cx="1042987" cy="431800"/>
          </a:xfrm>
          <a:prstGeom prst="borderCallout2">
            <a:avLst>
              <a:gd name="adj1" fmla="val 26472"/>
              <a:gd name="adj2" fmla="val -7306"/>
              <a:gd name="adj3" fmla="val 26472"/>
              <a:gd name="adj4" fmla="val -43685"/>
              <a:gd name="adj5" fmla="val 134190"/>
              <a:gd name="adj6" fmla="val -81431"/>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ea typeface="楷体_GB2312" pitchFamily="49" charset="-122"/>
              </a:rPr>
              <a:t>文件名</a:t>
            </a:r>
            <a:endParaRPr lang="zh-CN" altLang="en-US" sz="2000" dirty="0">
              <a:ea typeface="楷体_GB2312" pitchFamily="49" charset="-122"/>
            </a:endParaRPr>
          </a:p>
        </p:txBody>
      </p:sp>
      <p:sp>
        <p:nvSpPr>
          <p:cNvPr id="8207" name="Line 23"/>
          <p:cNvSpPr/>
          <p:nvPr/>
        </p:nvSpPr>
        <p:spPr>
          <a:xfrm flipH="1">
            <a:off x="7451725" y="2422525"/>
            <a:ext cx="433388" cy="719138"/>
          </a:xfrm>
          <a:prstGeom prst="line">
            <a:avLst/>
          </a:prstGeom>
          <a:ln w="9525" cap="flat" cmpd="sng">
            <a:solidFill>
              <a:schemeClr val="accent1"/>
            </a:solidFill>
            <a:prstDash val="solid"/>
            <a:headEnd type="none" w="med" len="med"/>
            <a:tailEnd type="none" w="med" len="med"/>
          </a:ln>
        </p:spPr>
      </p:sp>
      <p:sp>
        <p:nvSpPr>
          <p:cNvPr id="8208" name="Text Box 24"/>
          <p:cNvSpPr txBox="1"/>
          <p:nvPr/>
        </p:nvSpPr>
        <p:spPr>
          <a:xfrm>
            <a:off x="7534275" y="3798888"/>
            <a:ext cx="147637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2000" dirty="0">
                <a:solidFill>
                  <a:srgbClr val="FF0000"/>
                </a:solidFill>
              </a:rPr>
              <a:t>注意后续文档说明</a:t>
            </a:r>
            <a:endParaRPr lang="en-US" altLang="zh-CN" sz="2000" dirty="0">
              <a:solidFill>
                <a:srgbClr val="FF0000"/>
              </a:solidFill>
            </a:endParaRPr>
          </a:p>
        </p:txBody>
      </p:sp>
      <p:sp>
        <p:nvSpPr>
          <p:cNvPr id="8209" name="Text Box 25"/>
          <p:cNvSpPr txBox="1"/>
          <p:nvPr/>
        </p:nvSpPr>
        <p:spPr>
          <a:xfrm>
            <a:off x="6092825" y="5105400"/>
            <a:ext cx="2881313" cy="1614805"/>
          </a:xfrm>
          <a:prstGeom prst="rect">
            <a:avLst/>
          </a:prstGeom>
          <a:no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spcBef>
                <a:spcPct val="50000"/>
              </a:spcBef>
              <a:buNone/>
            </a:pPr>
            <a:r>
              <a:rPr lang="zh-CN" altLang="en-US" sz="1800" dirty="0">
                <a:latin typeface="楷体_GB2312" pitchFamily="49" charset="-122"/>
                <a:ea typeface="楷体_GB2312" pitchFamily="49" charset="-122"/>
              </a:rPr>
              <a:t>注</a:t>
            </a:r>
            <a:r>
              <a:rPr lang="en-US" altLang="zh-CN" sz="1800" dirty="0">
                <a:latin typeface="楷体_GB2312" pitchFamily="49" charset="-122"/>
                <a:ea typeface="楷体_GB2312" pitchFamily="49" charset="-122"/>
              </a:rPr>
              <a:t>1.report</a:t>
            </a:r>
            <a:r>
              <a:rPr lang="zh-CN" altLang="en-US" sz="1800" dirty="0">
                <a:latin typeface="楷体_GB2312" pitchFamily="49" charset="-122"/>
                <a:ea typeface="楷体_GB2312" pitchFamily="49" charset="-122"/>
              </a:rPr>
              <a:t>为学校课程设计报告表；（</a:t>
            </a:r>
            <a:r>
              <a:rPr lang="zh-CN" altLang="en-US" sz="1800" dirty="0">
                <a:solidFill>
                  <a:srgbClr val="FF0000"/>
                </a:solidFill>
                <a:latin typeface="楷体_GB2312" pitchFamily="49" charset="-122"/>
                <a:ea typeface="楷体_GB2312" pitchFamily="49" charset="-122"/>
              </a:rPr>
              <a:t>表格一页，具体报告内容附后面</a:t>
            </a:r>
            <a:r>
              <a:rPr lang="zh-CN" altLang="en-US" sz="1800" dirty="0">
                <a:latin typeface="楷体_GB2312" pitchFamily="49" charset="-122"/>
                <a:ea typeface="楷体_GB2312" pitchFamily="49" charset="-122"/>
              </a:rPr>
              <a:t>）</a:t>
            </a:r>
            <a:endParaRPr lang="zh-CN" altLang="en-US" sz="1800" dirty="0">
              <a:latin typeface="楷体_GB2312" pitchFamily="49" charset="-122"/>
              <a:ea typeface="楷体_GB2312" pitchFamily="49" charset="-122"/>
            </a:endParaRPr>
          </a:p>
          <a:p>
            <a:pPr marL="0" lvl="0" indent="0">
              <a:spcBef>
                <a:spcPct val="50000"/>
              </a:spcBef>
              <a:buNone/>
            </a:pPr>
            <a:r>
              <a:rPr lang="zh-CN" altLang="en-US" sz="1800" dirty="0">
                <a:latin typeface="楷体_GB2312" pitchFamily="49" charset="-122"/>
                <a:ea typeface="楷体_GB2312" pitchFamily="49" charset="-122"/>
              </a:rPr>
              <a:t>注</a:t>
            </a:r>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不符合格式要求和内容不完整</a:t>
            </a:r>
            <a:r>
              <a:rPr lang="zh-CN" altLang="en-US" sz="1800" dirty="0">
                <a:latin typeface="楷体_GB2312" pitchFamily="49" charset="-122"/>
                <a:ea typeface="楷体_GB2312" pitchFamily="49" charset="-122"/>
              </a:rPr>
              <a:t>的报告不</a:t>
            </a:r>
            <a:r>
              <a:rPr lang="zh-CN" altLang="en-US" sz="1800" dirty="0">
                <a:latin typeface="楷体_GB2312" pitchFamily="49" charset="-122"/>
                <a:ea typeface="楷体_GB2312" pitchFamily="49" charset="-122"/>
              </a:rPr>
              <a:t>批改</a:t>
            </a:r>
            <a:endParaRPr lang="zh-CN" altLang="en-US" sz="1800" dirty="0">
              <a:latin typeface="楷体_GB2312" pitchFamily="49" charset="-122"/>
              <a:ea typeface="楷体_GB2312" pitchFamily="49" charset="-122"/>
            </a:endParaRPr>
          </a:p>
        </p:txBody>
      </p:sp>
      <p:sp>
        <p:nvSpPr>
          <p:cNvPr id="8210" name="AutoShape 27"/>
          <p:cNvSpPr/>
          <p:nvPr/>
        </p:nvSpPr>
        <p:spPr>
          <a:xfrm>
            <a:off x="7812088" y="2060575"/>
            <a:ext cx="1042987" cy="431800"/>
          </a:xfrm>
          <a:prstGeom prst="borderCallout2">
            <a:avLst>
              <a:gd name="adj1" fmla="val 26472"/>
              <a:gd name="adj2" fmla="val -7306"/>
              <a:gd name="adj3" fmla="val 26472"/>
              <a:gd name="adj4" fmla="val -43685"/>
              <a:gd name="adj5" fmla="val 134190"/>
              <a:gd name="adj6" fmla="val -81431"/>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a:spcBef>
                <a:spcPct val="0"/>
              </a:spcBef>
              <a:buNone/>
            </a:pPr>
            <a:r>
              <a:rPr lang="zh-CN" altLang="en-US" sz="2000" dirty="0">
                <a:ea typeface="楷体_GB2312" pitchFamily="49" charset="-122"/>
              </a:rPr>
              <a:t>文件名</a:t>
            </a:r>
            <a:endParaRPr lang="zh-CN" altLang="en-US" sz="2000" dirty="0">
              <a:ea typeface="楷体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684213" y="26035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四、应完成的文档资料内容</a:t>
            </a:r>
            <a:r>
              <a:rPr lang="zh-CN" altLang="en-US" sz="4000" b="1" dirty="0">
                <a:solidFill>
                  <a:schemeClr val="accent2"/>
                </a:solidFill>
                <a:ea typeface="楷体_GB2312" pitchFamily="49" charset="-122"/>
              </a:rPr>
              <a:t>包括</a:t>
            </a:r>
            <a:endParaRPr lang="zh-CN" altLang="en-US" sz="4000" b="1" dirty="0">
              <a:solidFill>
                <a:schemeClr val="accent2"/>
              </a:solidFill>
              <a:ea typeface="楷体_GB2312" pitchFamily="49" charset="-122"/>
            </a:endParaRPr>
          </a:p>
        </p:txBody>
      </p:sp>
      <p:sp>
        <p:nvSpPr>
          <p:cNvPr id="9219" name="Rectangle 5"/>
          <p:cNvSpPr>
            <a:spLocks noGrp="1"/>
          </p:cNvSpPr>
          <p:nvPr>
            <p:ph idx="1" hasCustomPrompt="1"/>
          </p:nvPr>
        </p:nvSpPr>
        <p:spPr>
          <a:xfrm>
            <a:off x="468313" y="1484313"/>
            <a:ext cx="8278812" cy="4953000"/>
          </a:xfrm>
        </p:spPr>
        <p:txBody>
          <a:bodyPr vert="horz" wrap="square" lIns="91440" tIns="45720" rIns="91440" bIns="45720" anchor="t" anchorCtr="0"/>
          <a:p>
            <a:pPr eaLnBrk="1" hangingPunct="1">
              <a:lnSpc>
                <a:spcPct val="80000"/>
              </a:lnSpc>
            </a:pPr>
            <a:r>
              <a:rPr lang="zh-CN" altLang="en-US" sz="2800" dirty="0">
                <a:highlight>
                  <a:srgbClr val="FFFF00"/>
                </a:highlight>
                <a:latin typeface="隶书" panose="02010509060101010101" pitchFamily="49" charset="-122"/>
                <a:ea typeface="隶书" panose="02010509060101010101" pitchFamily="49" charset="-122"/>
              </a:rPr>
              <a:t>软件开发任务的描述</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highlight>
                  <a:srgbClr val="FFFF00"/>
                </a:highlight>
                <a:latin typeface="隶书" panose="02010509060101010101" pitchFamily="49" charset="-122"/>
                <a:ea typeface="隶书" panose="02010509060101010101" pitchFamily="49" charset="-122"/>
              </a:rPr>
              <a:t>功能需求说明和分析</a:t>
            </a:r>
            <a:r>
              <a:rPr lang="en-US" altLang="zh-CN" sz="2800" dirty="0">
                <a:highlight>
                  <a:srgbClr val="FFFF00"/>
                </a:highlight>
                <a:latin typeface="隶书" panose="02010509060101010101" pitchFamily="49" charset="-122"/>
                <a:ea typeface="隶书" panose="02010509060101010101" pitchFamily="49" charset="-122"/>
              </a:rPr>
              <a:t>    </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总体方案设计说明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buNone/>
            </a:pPr>
            <a:r>
              <a:rPr lang="zh-CN" altLang="en-US" sz="2800" dirty="0">
                <a:latin typeface="隶书" panose="02010509060101010101" pitchFamily="49" charset="-122"/>
                <a:ea typeface="隶书" panose="02010509060101010101" pitchFamily="49" charset="-122"/>
              </a:rPr>
              <a:t>     软件开发环境、总体结构和模块划分等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数据结构说明和数据字典（数据名称、用途等）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各模块设计说明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buNone/>
            </a:pPr>
            <a:r>
              <a:rPr lang="zh-CN" altLang="en-US" sz="2800" dirty="0">
                <a:latin typeface="隶书" panose="02010509060101010101" pitchFamily="49" charset="-122"/>
                <a:ea typeface="隶书" panose="02010509060101010101" pitchFamily="49" charset="-122"/>
              </a:rPr>
              <a:t>     </a:t>
            </a:r>
            <a:r>
              <a:rPr lang="zh-CN" altLang="en-US" sz="2800" dirty="0">
                <a:solidFill>
                  <a:srgbClr val="FF0000"/>
                </a:solidFill>
                <a:latin typeface="隶书" panose="02010509060101010101" pitchFamily="49" charset="-122"/>
                <a:ea typeface="隶书" panose="02010509060101010101" pitchFamily="49" charset="-122"/>
              </a:rPr>
              <a:t>算法思想、算法、特点及与其它模块的关系</a:t>
            </a:r>
            <a:r>
              <a:rPr lang="zh-CN" altLang="en-US" sz="2800" dirty="0">
                <a:latin typeface="隶书" panose="02010509060101010101" pitchFamily="49" charset="-122"/>
                <a:ea typeface="隶书" panose="02010509060101010101" pitchFamily="49" charset="-122"/>
              </a:rPr>
              <a:t>等</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应用范例执行结果及测试情况说明</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评价和改进意见</a:t>
            </a:r>
            <a:endParaRPr lang="zh-CN" altLang="en-US" sz="2800" dirty="0">
              <a:latin typeface="隶书" panose="02010509060101010101" pitchFamily="49" charset="-122"/>
              <a:ea typeface="隶书" panose="02010509060101010101" pitchFamily="49" charset="-122"/>
            </a:endParaRPr>
          </a:p>
          <a:p>
            <a:pPr eaLnBrk="1" hangingPunct="1">
              <a:lnSpc>
                <a:spcPct val="80000"/>
              </a:lnSpc>
            </a:pPr>
            <a:r>
              <a:rPr lang="zh-CN" altLang="en-US" sz="2800" dirty="0">
                <a:latin typeface="隶书" panose="02010509060101010101" pitchFamily="49" charset="-122"/>
                <a:ea typeface="隶书" panose="02010509060101010101" pitchFamily="49" charset="-122"/>
              </a:rPr>
              <a:t>用户使用说明</a:t>
            </a:r>
            <a:endParaRPr lang="zh-CN" altLang="en-US" sz="2800" dirty="0">
              <a:latin typeface="隶书" panose="02010509060101010101" pitchFamily="49" charset="-122"/>
              <a:ea typeface="隶书" panose="02010509060101010101" pitchFamily="49" charset="-122"/>
            </a:endParaRPr>
          </a:p>
        </p:txBody>
      </p:sp>
      <p:sp>
        <p:nvSpPr>
          <p:cNvPr id="2" name="文本框 1"/>
          <p:cNvSpPr txBox="1"/>
          <p:nvPr/>
        </p:nvSpPr>
        <p:spPr>
          <a:xfrm>
            <a:off x="4787900" y="1628775"/>
            <a:ext cx="334391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solidFill>
                  <a:schemeClr val="tx1"/>
                </a:solidFill>
                <a:highlight>
                  <a:srgbClr val="00FF00"/>
                </a:highlight>
                <a:latin typeface="+mn-ea"/>
                <a:ea typeface="+mn-ea"/>
              </a:rPr>
              <a:t>黄色先完成，过程中完善</a:t>
            </a:r>
            <a:endParaRPr lang="zh-CN" altLang="en-US" sz="1800">
              <a:solidFill>
                <a:schemeClr val="tx1"/>
              </a:solidFill>
              <a:highlight>
                <a:srgbClr val="00FF00"/>
              </a:highlight>
              <a:latin typeface="+mn-ea"/>
              <a:ea typeface="+mn-ea"/>
            </a:endParaRPr>
          </a:p>
          <a:p>
            <a:pPr algn="l"/>
            <a:r>
              <a:rPr lang="zh-CN" altLang="en-US" sz="1800">
                <a:solidFill>
                  <a:schemeClr val="tx1"/>
                </a:solidFill>
                <a:highlight>
                  <a:srgbClr val="00FF00"/>
                </a:highlight>
                <a:latin typeface="+mn-ea"/>
                <a:ea typeface="+mn-ea"/>
              </a:rPr>
              <a:t>剩下的开发过程中带着写就行</a:t>
            </a:r>
            <a:endParaRPr lang="zh-CN" altLang="en-US" sz="1800">
              <a:solidFill>
                <a:schemeClr val="tx1"/>
              </a:solidFill>
              <a:highlight>
                <a:srgbClr val="00FF00"/>
              </a:highlight>
              <a:latin typeface="+mn-ea"/>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468313" y="250825"/>
            <a:ext cx="8351837" cy="1447800"/>
          </a:xfrm>
        </p:spPr>
        <p:txBody>
          <a:bodyPr vert="horz" wrap="square" lIns="91440" tIns="45720" rIns="91440" bIns="45720" anchor="ctr" anchorCtr="0"/>
          <a:p>
            <a:pPr algn="l" eaLnBrk="1" hangingPunct="1"/>
            <a:r>
              <a:rPr lang="en-US" altLang="zh-CN" sz="3600" b="1" dirty="0">
                <a:solidFill>
                  <a:schemeClr val="accent2"/>
                </a:solidFill>
                <a:latin typeface="楷体_GB2312" pitchFamily="49" charset="-122"/>
                <a:ea typeface="楷体_GB2312" pitchFamily="49" charset="-122"/>
              </a:rPr>
              <a:t> </a:t>
            </a:r>
            <a:r>
              <a:rPr lang="zh-CN" altLang="en-US" sz="4000" b="1" dirty="0">
                <a:solidFill>
                  <a:schemeClr val="accent2"/>
                </a:solidFill>
                <a:ea typeface="楷体_GB2312" pitchFamily="49" charset="-122"/>
              </a:rPr>
              <a:t>五、课程设计题目</a:t>
            </a:r>
            <a:br>
              <a:rPr lang="zh-CN" altLang="en-US" sz="4000" b="1" dirty="0">
                <a:solidFill>
                  <a:schemeClr val="accent2"/>
                </a:solidFill>
                <a:ea typeface="楷体_GB2312" pitchFamily="49" charset="-122"/>
              </a:rPr>
            </a:br>
            <a:r>
              <a:rPr lang="zh-CN" altLang="en-US" sz="4000" b="1" dirty="0">
                <a:solidFill>
                  <a:schemeClr val="accent2"/>
                </a:solidFill>
                <a:ea typeface="楷体_GB2312" pitchFamily="49" charset="-122"/>
              </a:rPr>
              <a:t>   </a:t>
            </a:r>
            <a:r>
              <a:rPr lang="en-US" altLang="zh-CN" sz="4000" b="1" dirty="0">
                <a:solidFill>
                  <a:schemeClr val="accent2"/>
                </a:solidFill>
                <a:ea typeface="楷体_GB2312" pitchFamily="49" charset="-122"/>
              </a:rPr>
              <a:t>——</a:t>
            </a:r>
            <a:r>
              <a:rPr lang="zh-CN" altLang="en-US" sz="4000" b="1" dirty="0">
                <a:solidFill>
                  <a:schemeClr val="accent2"/>
                </a:solidFill>
                <a:ea typeface="楷体_GB2312" pitchFamily="49" charset="-122"/>
              </a:rPr>
              <a:t>学生游学</a:t>
            </a:r>
            <a:r>
              <a:rPr lang="zh-CN" altLang="en-US" sz="3600" b="1" dirty="0">
                <a:solidFill>
                  <a:schemeClr val="accent2"/>
                </a:solidFill>
                <a:ea typeface="楷体_GB2312" pitchFamily="49" charset="-122"/>
              </a:rPr>
              <a:t>系统的设计与实现</a:t>
            </a:r>
            <a:endParaRPr lang="zh-CN" altLang="en-US" sz="3600" b="1" dirty="0">
              <a:solidFill>
                <a:schemeClr val="accent2"/>
              </a:solidFill>
              <a:ea typeface="楷体_GB2312" pitchFamily="49" charset="-122"/>
            </a:endParaRPr>
          </a:p>
        </p:txBody>
      </p:sp>
      <p:sp>
        <p:nvSpPr>
          <p:cNvPr id="10243" name="Rectangle 3"/>
          <p:cNvSpPr>
            <a:spLocks noGrp="1" noChangeArrowheads="1"/>
          </p:cNvSpPr>
          <p:nvPr>
            <p:ph idx="1" hasCustomPrompt="1"/>
          </p:nvPr>
        </p:nvSpPr>
        <p:spPr>
          <a:xfrm>
            <a:off x="281305" y="1774825"/>
            <a:ext cx="8490585" cy="42481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1.</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问题描述</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学生经常利用假期去各地游学。</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学生游学系统可以帮助学生管理自己的游学活动，</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具备</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游学</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推荐</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游学路线</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规划</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场所查询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游学日记管理</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等功能。</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游学前</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需先按照游学热度、评价和个人兴趣</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选择游学目的</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地；</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游学中</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：在学校和景点内部也需要根据游览的目标</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规划最优的参观线路</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，在游览过程中还可以</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给出相应的景点介绍和</a:t>
            </a:r>
            <a:r>
              <a:rPr kumimoji="1" lang="zh-CN" altLang="en-US" sz="2000" b="0" i="0" u="none" strike="noStrike" kern="1200" cap="none" spc="0" normalizeH="0" baseline="0" noProof="0" dirty="0">
                <a:ln>
                  <a:noFill/>
                </a:ln>
                <a:solidFill>
                  <a:srgbClr val="FF0000"/>
                </a:solidFill>
                <a:effectLst/>
                <a:uLnTx/>
                <a:uFillTx/>
                <a:latin typeface="+mn-lt"/>
                <a:ea typeface="+mn-ea"/>
                <a:cs typeface="+mn-cs"/>
              </a:rPr>
              <a:t>场所</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60045" algn="just"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游学后：</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可以根据所拍照片和游览经历生成</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游学日记</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3"/>
          <p:cNvSpPr>
            <a:spLocks noGrp="1"/>
          </p:cNvSpPr>
          <p:nvPr>
            <p:ph idx="1" hasCustomPrompt="1"/>
          </p:nvPr>
        </p:nvSpPr>
        <p:spPr>
          <a:xfrm>
            <a:off x="611505" y="478155"/>
            <a:ext cx="8064500" cy="5574665"/>
          </a:xfrm>
        </p:spPr>
        <p:txBody>
          <a:bodyPr vert="horz" wrap="square" lIns="91440" tIns="45720" rIns="91440" bIns="45720" anchor="t" anchorCtr="0"/>
          <a:p>
            <a:pPr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需求</a:t>
            </a:r>
            <a:r>
              <a:rPr lang="en-US" altLang="zh-CN" sz="4000" dirty="0">
                <a:solidFill>
                  <a:srgbClr val="990000"/>
                </a:solidFill>
                <a:latin typeface="隶书" panose="02010509060101010101" pitchFamily="49" charset="-122"/>
                <a:ea typeface="隶书" panose="02010509060101010101" pitchFamily="49" charset="-122"/>
              </a:rPr>
              <a:t>-</a:t>
            </a:r>
            <a:r>
              <a:rPr lang="zh-CN" altLang="en-US" sz="4000" dirty="0">
                <a:solidFill>
                  <a:srgbClr val="990000"/>
                </a:solidFill>
                <a:latin typeface="隶书" panose="02010509060101010101" pitchFamily="49" charset="-122"/>
                <a:ea typeface="隶书" panose="02010509060101010101" pitchFamily="49" charset="-122"/>
              </a:rPr>
              <a:t>数据要求</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150000"/>
              </a:lnSpc>
            </a:pPr>
            <a:r>
              <a:rPr lang="zh-CN" altLang="en-US" sz="2000" dirty="0"/>
              <a:t>景区和校园数量至少</a:t>
            </a:r>
            <a:r>
              <a:rPr lang="en-US" altLang="zh-CN" sz="2000" dirty="0"/>
              <a:t>200</a:t>
            </a:r>
            <a:r>
              <a:rPr lang="zh-CN" altLang="en-US" sz="2000" dirty="0"/>
              <a:t>个，</a:t>
            </a:r>
            <a:r>
              <a:rPr lang="zh-CN" altLang="en-US" sz="2000" dirty="0">
                <a:solidFill>
                  <a:srgbClr val="FF0000"/>
                </a:solidFill>
              </a:rPr>
              <a:t>景区和校园内部可以一致</a:t>
            </a:r>
            <a:r>
              <a:rPr lang="zh-CN" altLang="en-US" sz="2000" dirty="0"/>
              <a:t>；</a:t>
            </a:r>
            <a:endParaRPr lang="en-US" altLang="zh-CN" sz="2000" dirty="0"/>
          </a:p>
          <a:p>
            <a:pPr eaLnBrk="1" hangingPunct="1">
              <a:lnSpc>
                <a:spcPct val="150000"/>
              </a:lnSpc>
            </a:pPr>
            <a:r>
              <a:rPr lang="zh-CN" altLang="en-US" sz="2000" dirty="0"/>
              <a:t>景区和校园内</a:t>
            </a:r>
            <a:r>
              <a:rPr lang="zh-CN" altLang="en-US" sz="2000" dirty="0">
                <a:solidFill>
                  <a:srgbClr val="FF0000"/>
                </a:solidFill>
              </a:rPr>
              <a:t>建筑物</a:t>
            </a:r>
            <a:r>
              <a:rPr lang="zh-CN" altLang="en-US" sz="2000" dirty="0"/>
              <a:t>（景点、教学楼、办公楼、宿舍楼）数不少于</a:t>
            </a:r>
            <a:r>
              <a:rPr lang="en-US" altLang="zh-CN" sz="2000" dirty="0"/>
              <a:t>20</a:t>
            </a:r>
            <a:r>
              <a:rPr lang="zh-CN" altLang="en-US" sz="2000" dirty="0"/>
              <a:t>个；</a:t>
            </a:r>
            <a:r>
              <a:rPr lang="zh-CN" altLang="en-US" sz="2000" dirty="0">
                <a:solidFill>
                  <a:srgbClr val="FF0000"/>
                </a:solidFill>
              </a:rPr>
              <a:t>其它服务设施</a:t>
            </a:r>
            <a:r>
              <a:rPr lang="zh-CN" altLang="en-US" sz="2000" dirty="0"/>
              <a:t>不少于</a:t>
            </a:r>
            <a:r>
              <a:rPr lang="en-US" altLang="zh-CN" sz="2000" dirty="0"/>
              <a:t>10</a:t>
            </a:r>
            <a:r>
              <a:rPr lang="zh-CN" altLang="en-US" sz="2000" dirty="0"/>
              <a:t>种（商店、饭店、洗手间、图书馆、食堂、超市、咖啡馆等），数量不少于</a:t>
            </a:r>
            <a:r>
              <a:rPr lang="en-US" altLang="zh-CN" sz="2000" dirty="0"/>
              <a:t>50</a:t>
            </a:r>
            <a:r>
              <a:rPr lang="zh-CN" altLang="en-US" sz="2000" dirty="0"/>
              <a:t>个；</a:t>
            </a:r>
            <a:endParaRPr lang="zh-CN" altLang="en-US" sz="2000" dirty="0"/>
          </a:p>
          <a:p>
            <a:pPr eaLnBrk="1" hangingPunct="1">
              <a:lnSpc>
                <a:spcPct val="150000"/>
              </a:lnSpc>
            </a:pPr>
            <a:r>
              <a:rPr lang="zh-CN" altLang="en-US" sz="2000" dirty="0"/>
              <a:t>建立景区和校园内部</a:t>
            </a:r>
            <a:r>
              <a:rPr lang="zh-CN" altLang="en-US" sz="2000" dirty="0">
                <a:solidFill>
                  <a:srgbClr val="FF0000"/>
                </a:solidFill>
              </a:rPr>
              <a:t>道路图</a:t>
            </a:r>
            <a:endParaRPr lang="en-US" altLang="zh-CN" sz="2000" dirty="0">
              <a:solidFill>
                <a:srgbClr val="FF0000"/>
              </a:solidFill>
            </a:endParaRPr>
          </a:p>
          <a:p>
            <a:pPr lvl="1" eaLnBrk="1" hangingPunct="1">
              <a:lnSpc>
                <a:spcPct val="150000"/>
              </a:lnSpc>
            </a:pPr>
            <a:r>
              <a:rPr lang="zh-CN" altLang="en-US" sz="1800" dirty="0"/>
              <a:t>包括各种建筑物、服务设施等信息；</a:t>
            </a:r>
            <a:endParaRPr lang="en-US" altLang="zh-CN" sz="1800" dirty="0"/>
          </a:p>
          <a:p>
            <a:pPr lvl="1" eaLnBrk="1" hangingPunct="1">
              <a:lnSpc>
                <a:spcPct val="150000"/>
              </a:lnSpc>
            </a:pPr>
            <a:r>
              <a:rPr lang="zh-CN" altLang="en-US" sz="1800" dirty="0"/>
              <a:t>边数不能少于</a:t>
            </a:r>
            <a:r>
              <a:rPr lang="en-US" altLang="zh-CN" sz="1800" dirty="0"/>
              <a:t>200</a:t>
            </a:r>
            <a:r>
              <a:rPr lang="zh-CN" altLang="en-US" sz="1800" dirty="0"/>
              <a:t>条（尽量接近真实景区和校园）；</a:t>
            </a:r>
            <a:endParaRPr lang="en-US" altLang="zh-CN" sz="1800" dirty="0"/>
          </a:p>
          <a:p>
            <a:pPr eaLnBrk="1" hangingPunct="1">
              <a:lnSpc>
                <a:spcPct val="150000"/>
              </a:lnSpc>
            </a:pPr>
            <a:r>
              <a:rPr lang="zh-CN" altLang="en-US" sz="2000" dirty="0">
                <a:solidFill>
                  <a:srgbClr val="FF0000"/>
                </a:solidFill>
              </a:rPr>
              <a:t>系统用户数</a:t>
            </a:r>
            <a:r>
              <a:rPr lang="zh-CN" altLang="en-US" sz="2000" dirty="0"/>
              <a:t>不少于</a:t>
            </a:r>
            <a:r>
              <a:rPr lang="en-US" altLang="zh-CN" sz="2000" dirty="0"/>
              <a:t>10</a:t>
            </a:r>
            <a:r>
              <a:rPr lang="zh-CN" altLang="en-US" sz="2000" dirty="0"/>
              <a:t>人；</a:t>
            </a:r>
            <a:endParaRPr lang="en-US" altLang="zh-CN" sz="2000" dirty="0"/>
          </a:p>
          <a:p>
            <a:pPr eaLnBrk="1" hangingPunct="1">
              <a:lnSpc>
                <a:spcPct val="90000"/>
              </a:lnSpc>
            </a:pPr>
            <a:endParaRPr lang="en-US" altLang="zh-CN"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216535" y="189230"/>
            <a:ext cx="8681085" cy="5691505"/>
          </a:xfrm>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20000"/>
              </a:spcBef>
              <a:spcAft>
                <a:spcPct val="0"/>
              </a:spcAft>
              <a:buClrTx/>
              <a:buSzTx/>
              <a:buFontTx/>
              <a:buNone/>
              <a:defRPr/>
            </a:pPr>
            <a:r>
              <a:rPr kumimoji="1" lang="en-US" altLang="zh-CN" sz="36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en-US" altLang="zh-CN"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r>
              <a:rPr kumimoji="1" lang="zh-CN" altLang="en-US"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需求</a:t>
            </a:r>
            <a:r>
              <a:rPr kumimoji="1" lang="en-US" altLang="zh-CN"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r>
              <a:rPr kumimoji="1" lang="zh-CN" altLang="en-US" sz="36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a:t>
            </a:r>
            <a:endParaRPr kumimoji="1" lang="en-US" altLang="zh-CN" sz="36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1</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）所有列出的功能都需要实现，验收时需要能够演示所有功能，</a:t>
            </a:r>
            <a:r>
              <a:rPr kumimoji="1" lang="zh-CN" altLang="en-US" sz="2000" b="0" i="0" u="none" strike="noStrike" kern="1200" cap="none" spc="0" normalizeH="0" baseline="0" noProof="0" dirty="0" smtClean="0">
                <a:ln>
                  <a:noFill/>
                </a:ln>
                <a:solidFill>
                  <a:srgbClr val="FF0000"/>
                </a:solidFill>
                <a:effectLst/>
                <a:uLnTx/>
                <a:uFillTx/>
                <a:latin typeface="+mn-lt"/>
                <a:ea typeface="+mn-ea"/>
                <a:cs typeface="+mn-cs"/>
              </a:rPr>
              <a:t>验收的要求</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会在验收前一个月公布；</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2</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）每个功能后面的注释部分都列出了</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必须基于</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自己设计的数据结构</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，自己编程实现，是考查的重点；</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3</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）建议大家尝试使用</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大模型（码上</a:t>
            </a:r>
            <a:r>
              <a:rPr kumimoji="1" lang="en-US" altLang="zh-CN" sz="2000" b="0" i="0" u="none" strike="noStrike" kern="1200" cap="none" spc="0" normalizeH="0" baseline="0" noProof="0" dirty="0" smtClean="0">
                <a:ln>
                  <a:noFill/>
                </a:ln>
                <a:solidFill>
                  <a:srgbClr val="FF0000"/>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通义灵码</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等）</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进行算法的实现和纠错；使用大模型的核心在于要比较多种算法的性能和效果；</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4</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）系统基础要求为</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多用户，单并发</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系统；系统需要能够支持多个用户登录使用，但是同时只会有一位用户使用；也就是单机版系统，多位用户可以在同一台</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PC</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上依次登录使用；</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5</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系统架构和开发语言</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不做限制，可以根据自己小组擅长的技术选型；</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6</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）选做功能在验收时最多选择</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三个</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进行评分；</a:t>
            </a:r>
            <a:endParaRPr kumimoji="1" lang="zh-CN" altLang="en-US" sz="2000" b="0" i="0" u="none" strike="noStrike" kern="1200" cap="none" spc="0" normalizeH="0" baseline="0" noProof="0" dirty="0" smtClean="0">
              <a:ln>
                <a:noFill/>
              </a:ln>
              <a:solidFill>
                <a:schemeClr val="tx1"/>
              </a:solidFill>
              <a:effectLst/>
              <a:uLnTx/>
              <a:uFillTx/>
              <a:latin typeface="+mn-ea"/>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194310" y="332740"/>
            <a:ext cx="8554720"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a:t>
            </a:r>
            <a:r>
              <a:rPr kumimoji="1" lang="zh-CN" altLang="en-US"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（续</a:t>
            </a:r>
            <a:r>
              <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1</a:t>
            </a:r>
            <a:r>
              <a:rPr kumimoji="1" lang="zh-CN" altLang="en-US"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800" b="1"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1</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）游学推荐</a:t>
            </a:r>
            <a:endParaRPr kumimoji="1"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学生可以根据自己的喜好选择不同的景点和学校作为游学</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目的地</a:t>
            </a: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在</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游览前</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，系统会向学生推荐游学景点和学校，可以按照</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游学热度、评价和个人</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兴趣进行推荐；</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推荐算法基础要求为排序算法，可以按照用户选择的热度和评价进行排序；（</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，考虑到用户通常只看前</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10</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个景点或者学校，要求不经过完全排序可以排好前</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rPr>
              <a:t>10</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的景点或者学校）</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学生</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可以</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输入景点和学校的名称、类别、关键字等进行查询，查询结果有多项时，可以对查询结果按照热度和评价进行排序。（</a:t>
            </a:r>
            <a:r>
              <a:rPr kumimoji="1" lang="zh-CN" altLang="en-US" sz="2000" b="0" i="0" u="none" strike="noStrike" kern="1200" cap="none" spc="0" normalizeH="0" baseline="0" noProof="0" dirty="0">
                <a:ln>
                  <a:noFill/>
                </a:ln>
                <a:solidFill>
                  <a:srgbClr val="FF0000"/>
                </a:solidFill>
                <a:effectLst/>
                <a:uLnTx/>
                <a:uFillTx/>
                <a:latin typeface="+mn-ea"/>
                <a:ea typeface="+mn-ea"/>
                <a:cs typeface="+mn-cs"/>
              </a:rPr>
              <a:t>核心算法</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为查找算法和排序算法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184150" y="476250"/>
            <a:ext cx="8579485" cy="5691505"/>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b="1" dirty="0"/>
              <a:t>    （</a:t>
            </a:r>
            <a:r>
              <a:rPr lang="en-US" altLang="zh-CN" sz="2400" b="1" dirty="0"/>
              <a:t>2</a:t>
            </a:r>
            <a:r>
              <a:rPr lang="zh-CN" altLang="en-US" sz="2400" b="1" dirty="0"/>
              <a:t>） 游学路线规划</a:t>
            </a:r>
            <a:endParaRPr lang="en-US" altLang="zh-CN" sz="2400" b="1" dirty="0"/>
          </a:p>
          <a:p>
            <a:pPr lvl="1" eaLnBrk="1" hangingPunct="1">
              <a:lnSpc>
                <a:spcPct val="150000"/>
              </a:lnSpc>
              <a:buFont typeface="Wingdings" panose="05000000000000000000" pitchFamily="2" charset="2"/>
              <a:buChar char="ü"/>
            </a:pPr>
            <a:r>
              <a:rPr lang="zh-CN" altLang="en-US" sz="2000" dirty="0"/>
              <a:t>当进入景区或者学校</a:t>
            </a:r>
            <a:r>
              <a:rPr lang="zh-CN" altLang="en-US" sz="2000" dirty="0"/>
              <a:t>后，学生可以输入目标景点或者场所信息，系统会为学生规划从当前位置出发到达景点或者场所的最优游学线路；（</a:t>
            </a:r>
            <a:r>
              <a:rPr lang="zh-CN" altLang="en-US" sz="2000" dirty="0">
                <a:solidFill>
                  <a:srgbClr val="FF0000"/>
                </a:solidFill>
              </a:rPr>
              <a:t>核心算法为最短路径算法</a:t>
            </a:r>
            <a:r>
              <a:rPr lang="zh-CN" altLang="en-US" sz="2000" dirty="0"/>
              <a:t>）</a:t>
            </a:r>
            <a:endParaRPr lang="en-US" altLang="zh-CN" sz="2000" dirty="0"/>
          </a:p>
          <a:p>
            <a:pPr lvl="1" eaLnBrk="1" hangingPunct="1">
              <a:lnSpc>
                <a:spcPct val="150000"/>
              </a:lnSpc>
              <a:buFont typeface="Wingdings" panose="05000000000000000000" pitchFamily="2" charset="2"/>
              <a:buChar char="ü"/>
            </a:pPr>
            <a:r>
              <a:rPr lang="zh-CN" altLang="en-US" sz="2000" dirty="0"/>
              <a:t>当进入景区或者学校</a:t>
            </a:r>
            <a:r>
              <a:rPr lang="zh-CN" altLang="en-US" sz="2000" dirty="0"/>
              <a:t>后，学生可以输入多个目标景点或者场所信息，系统会为学生规划从当前位置出发，参观多个景点或者场所的最优游学线路。（</a:t>
            </a:r>
            <a:r>
              <a:rPr lang="zh-CN" altLang="en-US" sz="2000" dirty="0">
                <a:solidFill>
                  <a:srgbClr val="FF0000"/>
                </a:solidFill>
              </a:rPr>
              <a:t>核心算法为途经多点最短路径算法，从当前位置出发，参观完返回当前位置。</a:t>
            </a:r>
            <a:r>
              <a:rPr lang="zh-CN" altLang="en-US" sz="2000" dirty="0"/>
              <a:t>）</a:t>
            </a:r>
            <a:endParaRPr lang="en-US" altLang="zh-CN" sz="2000" dirty="0"/>
          </a:p>
          <a:p>
            <a:pPr marL="0" indent="0" eaLnBrk="1" hangingPunct="1">
              <a:lnSpc>
                <a:spcPct val="90000"/>
              </a:lnSpc>
              <a:buNone/>
            </a:pPr>
            <a:endParaRPr lang="en-US" altLang="zh-CN"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184150" y="476250"/>
            <a:ext cx="8579485" cy="5691505"/>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3</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b="1" dirty="0"/>
              <a:t>    （</a:t>
            </a:r>
            <a:r>
              <a:rPr lang="en-US" altLang="zh-CN" sz="2400" b="1" dirty="0"/>
              <a:t>2</a:t>
            </a:r>
            <a:r>
              <a:rPr lang="zh-CN" altLang="en-US" sz="2400" b="1" dirty="0"/>
              <a:t>） 游学路线规划</a:t>
            </a:r>
            <a:endParaRPr lang="en-US" altLang="zh-CN" sz="2400" b="1" dirty="0"/>
          </a:p>
          <a:p>
            <a:pPr lvl="1" eaLnBrk="1" hangingPunct="1">
              <a:lnSpc>
                <a:spcPct val="150000"/>
              </a:lnSpc>
              <a:buFont typeface="Wingdings" panose="05000000000000000000" pitchFamily="2" charset="2"/>
              <a:buChar char="ü"/>
            </a:pPr>
            <a:r>
              <a:rPr lang="zh-CN" altLang="en-US" sz="2400" dirty="0"/>
              <a:t>关于线路规划策略的要求：</a:t>
            </a:r>
            <a:endParaRPr lang="zh-CN" altLang="en-US" sz="2400" dirty="0"/>
          </a:p>
          <a:p>
            <a:pPr lvl="2" eaLnBrk="1" hangingPunct="1">
              <a:lnSpc>
                <a:spcPct val="150000"/>
              </a:lnSpc>
              <a:buFont typeface="Wingdings" panose="05000000000000000000" pitchFamily="2" charset="2"/>
              <a:buChar char="Ø"/>
            </a:pPr>
            <a:r>
              <a:rPr lang="zh-CN" altLang="en-US" sz="1800" b="1" dirty="0">
                <a:solidFill>
                  <a:srgbClr val="FF0000"/>
                </a:solidFill>
              </a:rPr>
              <a:t>最短距离策略</a:t>
            </a:r>
            <a:r>
              <a:rPr lang="zh-CN" altLang="en-US" sz="1800" dirty="0"/>
              <a:t>：距离最短即可；</a:t>
            </a:r>
            <a:endParaRPr lang="en-US" altLang="zh-CN" sz="1800" dirty="0"/>
          </a:p>
          <a:p>
            <a:pPr lvl="2" eaLnBrk="1" hangingPunct="1">
              <a:lnSpc>
                <a:spcPct val="150000"/>
              </a:lnSpc>
              <a:buFont typeface="Wingdings" panose="05000000000000000000" pitchFamily="2" charset="2"/>
              <a:buChar char="Ø"/>
            </a:pPr>
            <a:r>
              <a:rPr lang="zh-CN" altLang="en-US" sz="1800" b="1" dirty="0">
                <a:solidFill>
                  <a:srgbClr val="FF0000"/>
                </a:solidFill>
              </a:rPr>
              <a:t>最短时间策略</a:t>
            </a:r>
            <a:r>
              <a:rPr lang="zh-CN" altLang="en-US" sz="1800" dirty="0"/>
              <a:t>：假设每条道路拥挤度不一样，在这种情况下时间最短即可；拥挤度为小于等于</a:t>
            </a:r>
            <a:r>
              <a:rPr lang="en-US" altLang="zh-CN" sz="1800" dirty="0"/>
              <a:t>1</a:t>
            </a:r>
            <a:r>
              <a:rPr lang="zh-CN" altLang="en-US" sz="1800" dirty="0"/>
              <a:t>的一个正数，真实速度</a:t>
            </a:r>
            <a:r>
              <a:rPr lang="en-US" altLang="zh-CN" sz="1800" dirty="0"/>
              <a:t>=</a:t>
            </a:r>
            <a:r>
              <a:rPr lang="zh-CN" altLang="en-US" sz="1800" dirty="0"/>
              <a:t>拥挤度*理想速度；每条道路的拥挤度与理想速度自拟；</a:t>
            </a:r>
            <a:endParaRPr lang="zh-CN" altLang="en-US" sz="1800" dirty="0"/>
          </a:p>
          <a:p>
            <a:pPr lvl="2" eaLnBrk="1" hangingPunct="1">
              <a:lnSpc>
                <a:spcPct val="150000"/>
              </a:lnSpc>
              <a:buFont typeface="Wingdings" panose="05000000000000000000" pitchFamily="2" charset="2"/>
              <a:buChar char="Ø"/>
            </a:pPr>
            <a:r>
              <a:rPr lang="zh-CN" altLang="en-US" sz="1800" b="1" dirty="0">
                <a:solidFill>
                  <a:srgbClr val="FF0000"/>
                </a:solidFill>
              </a:rPr>
              <a:t>交通工具的最短时间策略（选做）</a:t>
            </a:r>
            <a:r>
              <a:rPr lang="zh-CN" altLang="en-US" sz="1800" dirty="0"/>
              <a:t>：校区内可以选择自行车和步行，选择自行车时，只能走自行车道路，默认自行车在校区任何地点都有；景区内可以选择步行和电瓶车，选择电瓶车时只能走电瓶车路线，电瓶车路线固定，默认上车即走；不同交通工具可以选择时，考虑不同拥挤度的情况下时间最短；</a:t>
            </a:r>
            <a:endParaRPr lang="en-US" altLang="zh-CN" dirty="0"/>
          </a:p>
          <a:p>
            <a:pPr marL="0" indent="0" eaLnBrk="1" hangingPunct="1">
              <a:lnSpc>
                <a:spcPct val="90000"/>
              </a:lnSpc>
              <a:buNone/>
            </a:pP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979930" y="404495"/>
            <a:ext cx="5028565" cy="52806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内容占位符 2"/>
          <p:cNvSpPr>
            <a:spLocks noGrp="1"/>
          </p:cNvSpPr>
          <p:nvPr>
            <p:ph idx="1" hasCustomPrompt="1"/>
          </p:nvPr>
        </p:nvSpPr>
        <p:spPr>
          <a:xfrm>
            <a:off x="253048" y="476250"/>
            <a:ext cx="8280400" cy="5691188"/>
          </a:xfrm>
        </p:spPr>
        <p:txBody>
          <a:bodyPr vert="horz" wrap="square" lIns="91440" tIns="45720" rIns="91440" bIns="45720" anchor="t" anchorCtr="0"/>
          <a:p>
            <a:pPr marL="0" indent="0"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2.</a:t>
            </a:r>
            <a:r>
              <a:rPr lang="zh-CN" altLang="en-US" sz="4000" dirty="0">
                <a:solidFill>
                  <a:srgbClr val="990000"/>
                </a:solidFill>
                <a:latin typeface="隶书" panose="02010509060101010101" pitchFamily="49" charset="-122"/>
                <a:ea typeface="隶书" panose="02010509060101010101" pitchFamily="49" charset="-122"/>
              </a:rPr>
              <a:t>基本功能需求（续</a:t>
            </a:r>
            <a:r>
              <a:rPr lang="en-US" altLang="zh-CN" sz="4000" dirty="0">
                <a:solidFill>
                  <a:srgbClr val="990000"/>
                </a:solidFill>
                <a:latin typeface="隶书" panose="02010509060101010101" pitchFamily="49" charset="-122"/>
                <a:ea typeface="隶书" panose="02010509060101010101" pitchFamily="49" charset="-122"/>
              </a:rPr>
              <a:t>4</a:t>
            </a:r>
            <a:r>
              <a:rPr lang="zh-CN" altLang="en-US" sz="4000" dirty="0">
                <a:solidFill>
                  <a:srgbClr val="990000"/>
                </a:solidFill>
                <a:latin typeface="隶书" panose="02010509060101010101" pitchFamily="49" charset="-122"/>
                <a:ea typeface="隶书" panose="02010509060101010101" pitchFamily="49" charset="-122"/>
              </a:rPr>
              <a:t>）</a:t>
            </a:r>
            <a:endParaRPr lang="en-US" altLang="zh-CN" sz="4000" dirty="0">
              <a:solidFill>
                <a:srgbClr val="990000"/>
              </a:solidFill>
              <a:latin typeface="隶书" panose="02010509060101010101" pitchFamily="49" charset="-122"/>
              <a:ea typeface="隶书" panose="02010509060101010101" pitchFamily="49" charset="-122"/>
            </a:endParaRPr>
          </a:p>
          <a:p>
            <a:pPr marL="0" indent="0" eaLnBrk="1" hangingPunct="1">
              <a:lnSpc>
                <a:spcPct val="150000"/>
              </a:lnSpc>
              <a:buNone/>
            </a:pPr>
            <a:r>
              <a:rPr lang="zh-CN" altLang="en-US" sz="2400" dirty="0"/>
              <a:t>  </a:t>
            </a:r>
            <a:r>
              <a:rPr lang="zh-CN" altLang="en-US" sz="2400" b="1" dirty="0"/>
              <a:t>（</a:t>
            </a:r>
            <a:r>
              <a:rPr lang="en-US" altLang="zh-CN" sz="2400" b="1" dirty="0"/>
              <a:t>3</a:t>
            </a:r>
            <a:r>
              <a:rPr lang="zh-CN" altLang="en-US" sz="2400" b="1" dirty="0"/>
              <a:t>）场所查询</a:t>
            </a:r>
            <a:endParaRPr lang="en-US" altLang="zh-CN" sz="2400" dirty="0"/>
          </a:p>
          <a:p>
            <a:pPr lvl="1" eaLnBrk="1" hangingPunct="1">
              <a:lnSpc>
                <a:spcPct val="150000"/>
              </a:lnSpc>
              <a:buFont typeface="Wingdings" panose="05000000000000000000" pitchFamily="2" charset="2"/>
              <a:buChar char="ü"/>
            </a:pPr>
            <a:r>
              <a:rPr lang="zh-CN" altLang="en-US" sz="2000" dirty="0"/>
              <a:t>在景区或者学校内部时，选中某个景点或者场所，会找出附近一定范围内的超市、卫生间等设施，并根据距离进行排序；（</a:t>
            </a:r>
            <a:r>
              <a:rPr lang="zh-CN" altLang="en-US" sz="2000" dirty="0">
                <a:solidFill>
                  <a:srgbClr val="FF0000"/>
                </a:solidFill>
              </a:rPr>
              <a:t>核心算法为排序</a:t>
            </a:r>
            <a:r>
              <a:rPr lang="zh-CN" altLang="en-US" sz="2000" dirty="0"/>
              <a:t>）</a:t>
            </a:r>
            <a:endParaRPr lang="en-US" altLang="zh-CN" sz="2000" dirty="0"/>
          </a:p>
          <a:p>
            <a:pPr lvl="1" eaLnBrk="1" hangingPunct="1">
              <a:lnSpc>
                <a:spcPct val="150000"/>
              </a:lnSpc>
              <a:buFont typeface="Wingdings" panose="05000000000000000000" pitchFamily="2" charset="2"/>
              <a:buChar char="ü"/>
            </a:pPr>
            <a:r>
              <a:rPr lang="zh-CN" altLang="en-US" sz="2000" dirty="0"/>
              <a:t>可以通过选择类别对结果进行过滤；</a:t>
            </a:r>
            <a:endParaRPr lang="en-US" altLang="zh-CN" sz="2000" dirty="0"/>
          </a:p>
          <a:p>
            <a:pPr lvl="1" eaLnBrk="1" hangingPunct="1">
              <a:lnSpc>
                <a:spcPct val="150000"/>
              </a:lnSpc>
              <a:buFont typeface="Wingdings" panose="05000000000000000000" pitchFamily="2" charset="2"/>
              <a:buChar char="ü"/>
            </a:pPr>
            <a:r>
              <a:rPr lang="zh-CN" altLang="en-US" sz="2000" dirty="0"/>
              <a:t>可以由用户输入类别名称查找某个地点附近的服务设施，并根据距离进行排序；（</a:t>
            </a:r>
            <a:r>
              <a:rPr lang="zh-CN" altLang="en-US" sz="2000" dirty="0">
                <a:solidFill>
                  <a:srgbClr val="FF0000"/>
                </a:solidFill>
              </a:rPr>
              <a:t>核心算法为查找和排序</a:t>
            </a:r>
            <a:r>
              <a:rPr lang="zh-CN" altLang="en-US" sz="2000" dirty="0"/>
              <a:t>）</a:t>
            </a:r>
            <a:endParaRPr lang="en-US" altLang="zh-CN" sz="2000" dirty="0"/>
          </a:p>
          <a:p>
            <a:pPr marL="0" indent="0" eaLnBrk="1" hangingPunct="1">
              <a:lnSpc>
                <a:spcPct val="90000"/>
              </a:lnSpc>
              <a:buNone/>
            </a:pPr>
            <a:endParaRPr lang="en-US" altLang="zh-CN"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266065" y="404495"/>
            <a:ext cx="8482965"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基本功能需求（续</a:t>
            </a: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）游学日记管理</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学生游学过程中或者游学结束时可以撰写游学日记，通过文字的方式记录游学内容；</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需要对所有学生的游学日记进行统一的管理；</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学生可以根据浏览和查询所有学生的游学日记，游学日记的浏览量即为该日记的热度，每位同学浏览完可以对游学日记进行评分；</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学生在浏览所有游学日记时，可以按照日记热度、评价和个人兴趣进行推荐，</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推荐算法基础要求为排序算法，</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可以根据热度和评分进行排序；</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hasCustomPrompt="1"/>
          </p:nvPr>
        </p:nvSpPr>
        <p:spPr>
          <a:xfrm>
            <a:off x="337820" y="476250"/>
            <a:ext cx="8482965" cy="5691505"/>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基本功能需求（续</a:t>
            </a: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6</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1" i="0" u="none" strike="noStrike" kern="1200" cap="none" spc="0" normalizeH="0" baseline="0" noProof="0" dirty="0" smtClean="0">
                <a:ln>
                  <a:noFill/>
                </a:ln>
                <a:solidFill>
                  <a:schemeClr val="tx1"/>
                </a:solidFill>
                <a:effectLst/>
                <a:uLnTx/>
                <a:uFillTx/>
                <a:latin typeface="+mn-lt"/>
                <a:ea typeface="+mn-ea"/>
                <a:cs typeface="+mn-cs"/>
              </a:rPr>
              <a:t>）游学日记管理</a:t>
            </a:r>
            <a:endParaRPr kumimoji="1"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学生可以输入游学目的地，对目的地相关的游学日记根据热度和评分进行排序；</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核心算法为查找算法和排序算法</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学生可以输入游学日记的名称进行精确查询； （</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核心算法为查找算法，考虑游学日记数量较大，变化非常快的情况下进行</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高效查找）</a:t>
            </a:r>
            <a:endParaRPr kumimoji="1" lang="zh-CN" altLang="en-US" sz="2000" b="0" i="0" u="none" strike="noStrike" kern="1200" cap="none" spc="0" normalizeH="0" baseline="0" noProof="0" dirty="0" smtClean="0">
              <a:ln>
                <a:noFill/>
              </a:ln>
              <a:solidFill>
                <a:srgbClr val="FF0000"/>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可以按日记内容进行全文检索</a:t>
            </a:r>
            <a:r>
              <a:rPr kumimoji="1" lang="zh-CN" altLang="en-US" sz="2000" b="0" i="0" u="none" strike="noStrike" kern="1200" cap="none" spc="0" normalizeH="0" baseline="0" noProof="0" dirty="0" smtClean="0">
                <a:ln>
                  <a:noFill/>
                </a:ln>
                <a:solidFill>
                  <a:srgbClr val="FF0000"/>
                </a:solidFill>
                <a:effectLst/>
                <a:uLnTx/>
                <a:uFillTx/>
                <a:latin typeface="+mn-ea"/>
                <a:ea typeface="+mn-ea"/>
                <a:cs typeface="+mn-cs"/>
              </a:rPr>
              <a:t>（核心算法为文本搜索）</a:t>
            </a:r>
            <a:endParaRPr kumimoji="1" lang="zh-CN" altLang="en-US" sz="2000" b="0" i="0" u="none" strike="noStrike" kern="1200" cap="none" spc="0" normalizeH="0" baseline="0" noProof="0" dirty="0" smtClean="0">
              <a:ln>
                <a:noFill/>
              </a:ln>
              <a:solidFill>
                <a:srgbClr val="FF0000"/>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可以对游学日记进行压缩存储（</a:t>
            </a:r>
            <a:r>
              <a:rPr kumimoji="1" lang="en-US" altLang="zh-CN" sz="2000" b="0" i="0" u="none" strike="noStrike" kern="1200" cap="none" spc="0" normalizeH="0" baseline="0" noProof="0" dirty="0" smtClean="0">
                <a:ln>
                  <a:noFill/>
                </a:ln>
                <a:solidFill>
                  <a:srgbClr val="FF0000"/>
                </a:solidFill>
                <a:effectLst/>
                <a:uLnTx/>
                <a:uFillTx/>
                <a:latin typeface="+mn-lt"/>
                <a:ea typeface="+mn-ea"/>
                <a:cs typeface="+mn-cs"/>
              </a:rPr>
              <a:t>核心算法为无损压缩</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zh-CN" altLang="en-US" sz="2000" b="0" i="0" u="none" strike="noStrike" kern="120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 typeface="Wingdings" panose="05000000000000000000" pitchFamily="2" charset="2"/>
              <a:buChar char="ü"/>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noChangeArrowheads="1"/>
          </p:cNvSpPr>
          <p:nvPr>
            <p:ph idx="1" hasCustomPrompt="1"/>
          </p:nvPr>
        </p:nvSpPr>
        <p:spPr>
          <a:xfrm>
            <a:off x="611188" y="476250"/>
            <a:ext cx="7991475" cy="590391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2.</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选做功能需求</a:t>
            </a:r>
            <a:endParaRPr kumimoji="1" lang="en-US" altLang="zh-CN" sz="40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选做一：</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设计导航功能的图形界面，包括地图展示和输出路径展示；</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选做二</a:t>
            </a: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室内导航策略：模拟教学楼的结构和景区内博物馆等建筑物的内部结构，进行室内导航，包括大门到电梯的导航、楼层间的电梯导航和楼层内到房间的导航；</a:t>
            </a:r>
            <a:endParaRPr kumimoji="1" lang="zh-CN" altLang="en-US" sz="2000" b="0"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a:t>
            </a:r>
            <a:r>
              <a:rPr kumimoji="1" lang="zh-CN" altLang="en-US" sz="2000" b="0" i="0" u="none" strike="noStrike" kern="1200" cap="none" spc="0" normalizeH="0" baseline="0" noProof="0" dirty="0" smtClean="0">
                <a:ln>
                  <a:noFill/>
                </a:ln>
                <a:solidFill>
                  <a:srgbClr val="00B0F0"/>
                </a:solidFill>
                <a:effectLst/>
                <a:uLnTx/>
                <a:uFillTx/>
                <a:latin typeface="+mn-ea"/>
                <a:ea typeface="+mn-ea"/>
                <a:cs typeface="+mn-cs"/>
                <a:sym typeface="Symbol" panose="05050102010706020507" pitchFamily="18" charset="2"/>
              </a:rPr>
              <a:t>做三：</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交通工具的最短时间策略</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校区内可以选择自行车和步行，选择自行车时，只能走自行车道路，默认自行车在校区任何地点都有；景区内可以选择步行和电瓶车，选择电瓶车时只能走电瓶车路线，电瓶车路线固定，默认上车即走；不同交通工具可以选择时，考虑不同拥挤度的情况下时间最短</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1" lang="zh-CN" altLang="en-US" sz="2000" b="0" i="0" u="none" strike="noStrike" kern="1200" cap="none" spc="0" normalizeH="0" baseline="0" noProof="0" dirty="0">
                <a:ln>
                  <a:noFill/>
                </a:ln>
                <a:solidFill>
                  <a:schemeClr val="tx1"/>
                </a:solidFill>
                <a:effectLst/>
                <a:uLnTx/>
                <a:uFillTx/>
                <a:latin typeface="+mn-ea"/>
                <a:ea typeface="+mn-ea"/>
                <a:cs typeface="+mn-cs"/>
              </a:rPr>
              <a:t>时间最短的线路，可以是多种交通工具混合</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选做四</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：采用推荐算法（基于内容推荐、协同过滤推荐）进行景点、学校、游学日记的推荐；</a:t>
            </a:r>
            <a:endPar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rgbClr val="00B0F0"/>
                </a:solidFill>
                <a:effectLst/>
                <a:uLnTx/>
                <a:uFillTx/>
                <a:latin typeface="+mn-ea"/>
                <a:ea typeface="+mn-ea"/>
                <a:cs typeface="+mn-cs"/>
                <a:sym typeface="Symbol" panose="05050102010706020507" pitchFamily="18" charset="2"/>
              </a:rPr>
              <a:t>选做五</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：使用</a:t>
            </a:r>
            <a:r>
              <a:rPr kumimoji="1" lang="en-US" altLang="zh-CN"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AIGC</a:t>
            </a:r>
            <a:r>
              <a:rPr kumimoji="1" lang="zh-CN" altLang="en-US" sz="2000" b="0"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算法根据拍摄的景点或者学校的照片进行游学动画生成。</a:t>
            </a:r>
            <a:endParaRPr kumimoji="1" lang="en-US" altLang="zh-CN" sz="2000" b="0" i="0" u="none" strike="noStrike" kern="1200" cap="none" spc="0" normalizeH="0" baseline="0" noProof="0" dirty="0">
              <a:ln>
                <a:noFill/>
              </a:ln>
              <a:solidFill>
                <a:schemeClr val="tx1"/>
              </a:solidFill>
              <a:effectLst/>
              <a:uLnTx/>
              <a:uFillTx/>
              <a:latin typeface="+mn-ea"/>
              <a:ea typeface="+mn-ea"/>
              <a:cs typeface="+mn-cs"/>
              <a:sym typeface="Symbol" panose="05050102010706020507" pitchFamily="18" charset="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3"/>
          <p:cNvSpPr>
            <a:spLocks noGrp="1" noChangeArrowheads="1"/>
          </p:cNvSpPr>
          <p:nvPr>
            <p:ph idx="1" hasCustomPrompt="1"/>
          </p:nvPr>
        </p:nvSpPr>
        <p:spPr>
          <a:xfrm>
            <a:off x="468630" y="430530"/>
            <a:ext cx="7772400" cy="559816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3.</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程序参考结构</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主模块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en-US" altLang="zh-CN" sz="2000" b="0" i="0" u="none" strike="noStrike" kern="1200" cap="none" spc="0" normalizeH="0" baseline="0" noProof="0" dirty="0" smtClean="0">
                <a:ln>
                  <a:noFill/>
                </a:ln>
                <a:solidFill>
                  <a:schemeClr val="tx1"/>
                </a:solidFill>
                <a:effectLst/>
                <a:uLnTx/>
                <a:uFillTx/>
                <a:latin typeface="+mn-lt"/>
                <a:ea typeface="+mn-ea"/>
                <a:cs typeface="+mn-cs"/>
              </a:rPr>
              <a:t>PC</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主界面接收键盘键入命令，分析该命令并调用相应的模块；</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手机主界面，用户可以选择不同功能模块；</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游学</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推荐模块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可以进行景点或者学校的推荐、排序和查询；</a:t>
            </a:r>
            <a:endParaRPr kumimoji="1"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游学路线规划模块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生成相应的导航线路，并输出到界面上，可以是文字描述，也可以是图形；</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3"/>
          <p:cNvSpPr>
            <a:spLocks noGrp="1" noChangeArrowheads="1"/>
          </p:cNvSpPr>
          <p:nvPr>
            <p:ph idx="1" hasCustomPrompt="1"/>
          </p:nvPr>
        </p:nvSpPr>
        <p:spPr>
          <a:xfrm>
            <a:off x="468630" y="430530"/>
            <a:ext cx="7772400" cy="574167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3.</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程序参考结构</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场所查询模块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可以查询指定位置周围的建筑物和服务设施，也可以指定名称进行查询，并能够对查询结果进行排序；查询结果可以输出到图形界面上，也可以是文字描述；</a:t>
            </a: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1"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美食推荐模块（选做）</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可以进行美食的推荐、排序和查询</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a:t>
            </a:r>
            <a:endParaRPr kumimoji="1" lang="zh-CN" altLang="en-US"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400" rtl="0" eaLnBrk="1" fontAlgn="base" latinLnBrk="0" hangingPunct="1">
              <a:lnSpc>
                <a:spcPct val="150000"/>
              </a:lnSpc>
              <a:spcBef>
                <a:spcPct val="20000"/>
              </a:spcBef>
              <a:spcAft>
                <a:spcPct val="0"/>
              </a:spcAft>
              <a:buClrTx/>
              <a:buSzTx/>
              <a:buFontTx/>
              <a:buChar char="•"/>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游学</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日记管理模块</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defRPr/>
            </a:pPr>
            <a:r>
              <a:rPr kumimoji="1" lang="zh-CN" altLang="en-US" sz="2000" b="0" i="0" u="none" strike="noStrike" kern="1200" cap="none" spc="0" normalizeH="0" baseline="0" noProof="0" dirty="0">
                <a:ln>
                  <a:noFill/>
                </a:ln>
                <a:solidFill>
                  <a:schemeClr val="tx1"/>
                </a:solidFill>
                <a:effectLst/>
                <a:uLnTx/>
                <a:uFillTx/>
                <a:latin typeface="+mn-lt"/>
                <a:ea typeface="+mn-ea"/>
                <a:cs typeface="+mn-cs"/>
              </a:rPr>
              <a:t>可以</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进行游学日记的</a:t>
            </a:r>
            <a:r>
              <a:rPr kumimoji="1" lang="zh-CN" altLang="en-US" sz="2000" b="0" i="0" u="none" strike="noStrike" kern="1200" cap="none" spc="0" normalizeH="0" baseline="0" noProof="0" dirty="0">
                <a:ln>
                  <a:noFill/>
                </a:ln>
                <a:solidFill>
                  <a:schemeClr val="tx1"/>
                </a:solidFill>
                <a:effectLst/>
                <a:uLnTx/>
                <a:uFillTx/>
                <a:latin typeface="+mn-lt"/>
                <a:ea typeface="+mn-ea"/>
                <a:cs typeface="+mn-cs"/>
              </a:rPr>
              <a:t>推荐、</a:t>
            </a:r>
            <a:r>
              <a:rPr kumimoji="1" lang="zh-CN" altLang="en-US" sz="2000" b="0" i="0" u="none" strike="noStrike" kern="1200" cap="none" spc="0" normalizeH="0" baseline="0" noProof="0" dirty="0" smtClean="0">
                <a:ln>
                  <a:noFill/>
                </a:ln>
                <a:solidFill>
                  <a:schemeClr val="tx1"/>
                </a:solidFill>
                <a:effectLst/>
                <a:uLnTx/>
                <a:uFillTx/>
                <a:latin typeface="+mn-lt"/>
                <a:ea typeface="+mn-ea"/>
                <a:cs typeface="+mn-cs"/>
              </a:rPr>
              <a:t>排序、查询、浏览和评价；</a:t>
            </a:r>
            <a:endParaRPr kumimoji="1" lang="zh-CN"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idx="1" hasCustomPrompt="1"/>
          </p:nvPr>
        </p:nvSpPr>
        <p:spPr>
          <a:xfrm>
            <a:off x="685800" y="762000"/>
            <a:ext cx="7772400" cy="5334000"/>
          </a:xfrm>
        </p:spPr>
        <p:txBody>
          <a:bodyPr vert="horz" wrap="square" lIns="91440" tIns="45720" rIns="91440" bIns="45720" anchor="t" anchorCtr="0"/>
          <a:p>
            <a:pPr eaLnBrk="1" hangingPunct="1">
              <a:lnSpc>
                <a:spcPct val="90000"/>
              </a:lnSpc>
              <a:buNone/>
            </a:pPr>
            <a:r>
              <a:rPr lang="en-US" altLang="zh-CN" sz="4000" dirty="0">
                <a:solidFill>
                  <a:srgbClr val="990000"/>
                </a:solidFill>
                <a:latin typeface="隶书" panose="02010509060101010101" pitchFamily="49" charset="-122"/>
                <a:ea typeface="隶书" panose="02010509060101010101" pitchFamily="49" charset="-122"/>
              </a:rPr>
              <a:t>4.</a:t>
            </a:r>
            <a:r>
              <a:rPr lang="zh-CN" altLang="en-US" sz="4000" dirty="0">
                <a:solidFill>
                  <a:srgbClr val="990000"/>
                </a:solidFill>
                <a:latin typeface="隶书" panose="02010509060101010101" pitchFamily="49" charset="-122"/>
                <a:ea typeface="隶书" panose="02010509060101010101" pitchFamily="49" charset="-122"/>
              </a:rPr>
              <a:t>参考数据结构</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90000"/>
              </a:lnSpc>
            </a:pPr>
            <a:r>
              <a:rPr lang="zh-CN" altLang="en-US" sz="2400" dirty="0"/>
              <a:t>景区和学校内部道路图；</a:t>
            </a:r>
            <a:endParaRPr lang="en-US" altLang="zh-CN" sz="2400" dirty="0"/>
          </a:p>
          <a:p>
            <a:pPr eaLnBrk="1" hangingPunct="1">
              <a:lnSpc>
                <a:spcPct val="90000"/>
              </a:lnSpc>
            </a:pPr>
            <a:r>
              <a:rPr lang="zh-CN" altLang="en-US" sz="2400" dirty="0"/>
              <a:t>建筑物、服务设施的位置信息；</a:t>
            </a:r>
            <a:endParaRPr lang="en-US" altLang="zh-CN" sz="2400" dirty="0"/>
          </a:p>
          <a:p>
            <a:pPr eaLnBrk="1" hangingPunct="1">
              <a:lnSpc>
                <a:spcPct val="90000"/>
              </a:lnSpc>
            </a:pPr>
            <a:r>
              <a:rPr lang="zh-CN" altLang="en-US" sz="2400" dirty="0"/>
              <a:t>景区和学校内部各条道路的距离、拥挤程度、是否可通行电瓶车和自行车等信息；</a:t>
            </a:r>
            <a:endParaRPr lang="en-US" altLang="zh-CN" sz="2400" dirty="0"/>
          </a:p>
          <a:p>
            <a:pPr eaLnBrk="1" hangingPunct="1">
              <a:lnSpc>
                <a:spcPct val="90000"/>
              </a:lnSpc>
            </a:pPr>
            <a:r>
              <a:rPr lang="zh-CN" altLang="en-US" sz="2400" dirty="0"/>
              <a:t>学生当前的位置信息；</a:t>
            </a:r>
            <a:endParaRPr lang="zh-CN" altLang="en-US" sz="2400" dirty="0"/>
          </a:p>
          <a:p>
            <a:pPr eaLnBrk="1" hangingPunct="1">
              <a:lnSpc>
                <a:spcPct val="90000"/>
              </a:lnSpc>
            </a:pPr>
            <a:r>
              <a:rPr lang="zh-CN" altLang="en-US" sz="2400" dirty="0"/>
              <a:t>导航策略信息；</a:t>
            </a:r>
            <a:endParaRPr lang="en-US" altLang="zh-CN" sz="2400" dirty="0"/>
          </a:p>
          <a:p>
            <a:pPr eaLnBrk="1" hangingPunct="1">
              <a:lnSpc>
                <a:spcPct val="90000"/>
              </a:lnSpc>
            </a:pPr>
            <a:r>
              <a:rPr lang="zh-CN" altLang="en-US" sz="2400" dirty="0"/>
              <a:t>景区和学校的热度和评价信息；</a:t>
            </a:r>
            <a:endParaRPr lang="en-US" altLang="zh-CN" sz="2400" dirty="0"/>
          </a:p>
          <a:p>
            <a:pPr eaLnBrk="1" hangingPunct="1">
              <a:lnSpc>
                <a:spcPct val="90000"/>
              </a:lnSpc>
            </a:pPr>
            <a:r>
              <a:rPr lang="zh-CN" altLang="en-US" sz="2400" dirty="0"/>
              <a:t>美食信息</a:t>
            </a:r>
            <a:endParaRPr lang="en-US" altLang="zh-CN" sz="2400" dirty="0"/>
          </a:p>
          <a:p>
            <a:pPr eaLnBrk="1" hangingPunct="1">
              <a:lnSpc>
                <a:spcPct val="90000"/>
              </a:lnSpc>
            </a:pPr>
            <a:r>
              <a:rPr lang="zh-CN" altLang="en-US" sz="2400" dirty="0"/>
              <a:t>游学日记管理信息；</a:t>
            </a: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685800" y="762000"/>
            <a:ext cx="7772400"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设计方法</a:t>
            </a:r>
            <a:endPar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a:ln>
                  <a:noFill/>
                </a:ln>
                <a:solidFill>
                  <a:schemeClr val="tx1"/>
                </a:solidFill>
                <a:effectLst/>
                <a:uLnTx/>
                <a:uFillTx/>
                <a:latin typeface="+mn-lt"/>
                <a:ea typeface="+mn-ea"/>
                <a:cs typeface="+mn-cs"/>
              </a:rPr>
              <a:t>1</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）根据小组成员能力选择系统架构（</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PC</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或者手机）</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2</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）选用大模型，可选码上教育大模型、文心一言、星火等）</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3</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）利用大模型进行系统总体设计，并编写需求文档；</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4</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）利用大模型进行算法的对比、选型和设计；</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5</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）利用大模型编写设计文档；</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6</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）利用大模型进行算法的实现；</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7</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）利用爬虫构造数据集，进行测试；</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a:t>
            </a:r>
            <a:r>
              <a:rPr kumimoji="1" lang="en-US" altLang="zh-CN" sz="2400" b="0" i="0" u="none" strike="noStrike" kern="1200" cap="none" spc="0" normalizeH="0" baseline="0" noProof="0" dirty="0" smtClean="0">
                <a:ln>
                  <a:noFill/>
                </a:ln>
                <a:solidFill>
                  <a:schemeClr val="tx1"/>
                </a:solidFill>
                <a:effectLst/>
                <a:uLnTx/>
                <a:uFillTx/>
                <a:latin typeface="+mn-lt"/>
                <a:ea typeface="+mn-ea"/>
                <a:cs typeface="+mn-cs"/>
              </a:rPr>
              <a:t>8</a:t>
            </a: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）利用大模型编写测试文档和用户使用手册；</a:t>
            </a:r>
            <a:endParaRPr kumimoji="1"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1200" cap="none" spc="0" normalizeH="0" baseline="0" noProof="0" dirty="0" smtClean="0">
                <a:ln>
                  <a:noFill/>
                </a:ln>
                <a:solidFill>
                  <a:schemeClr val="tx1"/>
                </a:solidFill>
                <a:effectLst/>
                <a:uLnTx/>
                <a:uFillTx/>
                <a:latin typeface="+mn-lt"/>
                <a:ea typeface="+mn-ea"/>
                <a:cs typeface="+mn-cs"/>
              </a:rPr>
              <a:t>码上：https://ucloud.bupt.edu.cn/ezcoding</a:t>
            </a:r>
            <a:endParaRPr kumimoji="1"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p:cNvPicPr>
            <a:picLocks noChangeAspect="1"/>
          </p:cNvPicPr>
          <p:nvPr>
            <p:custDataLst>
              <p:tags r:id="rId1"/>
            </p:custDataLst>
          </p:nvPr>
        </p:nvPicPr>
        <p:blipFill>
          <a:blip r:embed="rId2"/>
          <a:stretch>
            <a:fillRect/>
          </a:stretch>
        </p:blipFill>
        <p:spPr>
          <a:xfrm>
            <a:off x="0" y="1374775"/>
            <a:ext cx="9143365" cy="41084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p:cNvPicPr>
            <a:picLocks noChangeAspect="1"/>
          </p:cNvPicPr>
          <p:nvPr>
            <p:custDataLst>
              <p:tags r:id="rId1"/>
            </p:custDataLst>
          </p:nvPr>
        </p:nvPicPr>
        <p:blipFill>
          <a:blip r:embed="rId2"/>
          <a:stretch>
            <a:fillRect/>
          </a:stretch>
        </p:blipFill>
        <p:spPr>
          <a:xfrm>
            <a:off x="0" y="1403985"/>
            <a:ext cx="9144000" cy="40493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611188" y="620713"/>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一、课程设计的目的</a:t>
            </a:r>
            <a:endParaRPr lang="zh-CN" altLang="en-US" sz="4000" b="1" dirty="0">
              <a:solidFill>
                <a:schemeClr val="accent2"/>
              </a:solidFill>
              <a:ea typeface="楷体_GB2312" pitchFamily="49" charset="-122"/>
            </a:endParaRPr>
          </a:p>
        </p:txBody>
      </p:sp>
      <p:sp>
        <p:nvSpPr>
          <p:cNvPr id="5123" name="Rectangle 3"/>
          <p:cNvSpPr>
            <a:spLocks noGrp="1"/>
          </p:cNvSpPr>
          <p:nvPr>
            <p:ph idx="1" hasCustomPrompt="1"/>
          </p:nvPr>
        </p:nvSpPr>
        <p:spPr>
          <a:xfrm>
            <a:off x="216535" y="2349500"/>
            <a:ext cx="8840470" cy="2087880"/>
          </a:xfrm>
        </p:spPr>
        <p:txBody>
          <a:bodyPr vert="horz" wrap="square" lIns="91440" tIns="45720" rIns="91440" bIns="45720" anchor="t" anchorCtr="0"/>
          <a:p>
            <a:pPr eaLnBrk="1" hangingPunct="1"/>
            <a:r>
              <a:rPr lang="zh-CN" altLang="en-US" sz="3600" dirty="0">
                <a:ea typeface="隶书" panose="02010509060101010101" pitchFamily="49" charset="-122"/>
              </a:rPr>
              <a:t>巩固课堂讲授和书本知识，以理论联系实际的方法进行教和学的实践</a:t>
            </a:r>
            <a:endParaRPr lang="zh-CN" altLang="en-US" sz="3600" dirty="0">
              <a:ea typeface="隶书" panose="02010509060101010101" pitchFamily="49" charset="-122"/>
            </a:endParaRPr>
          </a:p>
          <a:p>
            <a:pPr eaLnBrk="1" hangingPunct="1"/>
            <a:r>
              <a:rPr lang="zh-CN" altLang="en-US" sz="3600" dirty="0">
                <a:ea typeface="隶书" panose="02010509060101010101" pitchFamily="49" charset="-122"/>
              </a:rPr>
              <a:t>提高分析和解决实际问题的能力</a:t>
            </a:r>
            <a:endParaRPr lang="zh-CN" altLang="en-US" sz="3600" dirty="0">
              <a:ea typeface="隶书" panose="02010509060101010101" pitchFamily="49" charset="-122"/>
            </a:endParaRPr>
          </a:p>
          <a:p>
            <a:pPr eaLnBrk="1" hangingPunct="1"/>
            <a:r>
              <a:rPr lang="zh-CN" altLang="en-US" sz="3600" dirty="0">
                <a:ea typeface="隶书" panose="02010509060101010101" pitchFamily="49" charset="-122"/>
              </a:rPr>
              <a:t>训练开发软件和书写软件文档的能力</a:t>
            </a:r>
            <a:endParaRPr lang="zh-CN" altLang="en-US" sz="3600" dirty="0">
              <a:ea typeface="隶书" panose="020105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p:cNvPicPr>
            <a:picLocks noChangeAspect="1"/>
          </p:cNvPicPr>
          <p:nvPr>
            <p:custDataLst>
              <p:tags r:id="rId1"/>
            </p:custDataLst>
          </p:nvPr>
        </p:nvPicPr>
        <p:blipFill>
          <a:blip r:embed="rId2"/>
          <a:stretch>
            <a:fillRect/>
          </a:stretch>
        </p:blipFill>
        <p:spPr>
          <a:xfrm>
            <a:off x="0" y="1450975"/>
            <a:ext cx="9144000" cy="3955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p:cNvPicPr>
            <a:picLocks noChangeAspect="1"/>
          </p:cNvPicPr>
          <p:nvPr>
            <p:custDataLst>
              <p:tags r:id="rId1"/>
            </p:custDataLst>
          </p:nvPr>
        </p:nvPicPr>
        <p:blipFill>
          <a:blip r:embed="rId2"/>
          <a:stretch>
            <a:fillRect/>
          </a:stretch>
        </p:blipFill>
        <p:spPr>
          <a:xfrm>
            <a:off x="251460" y="1341120"/>
            <a:ext cx="8407400" cy="42589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文本框 2"/>
          <p:cNvSpPr txBox="1"/>
          <p:nvPr/>
        </p:nvSpPr>
        <p:spPr>
          <a:xfrm>
            <a:off x="577850" y="1125855"/>
            <a:ext cx="7931785" cy="2294255"/>
          </a:xfrm>
          <a:prstGeom prst="rect">
            <a:avLst/>
          </a:prstGeom>
          <a:noFill/>
        </p:spPr>
        <p:txBody>
          <a:bodyPr wrap="square" rtlCol="0" anchor="t">
            <a:noAutofit/>
          </a:bodyPr>
          <a:p>
            <a:r>
              <a:rPr lang="zh-CN" altLang="en-US">
                <a:hlinkClick r:id="rId1" action="ppaction://hlinkfile"/>
              </a:rPr>
              <a:t>L</a:t>
            </a:r>
            <a:r>
              <a:rPr lang="en-US" altLang="zh-CN">
                <a:hlinkClick r:id="rId1" action="ppaction://hlinkfile"/>
              </a:rPr>
              <a:t>L</a:t>
            </a:r>
            <a:r>
              <a:rPr lang="zh-CN" altLang="en-US">
                <a:hlinkClick r:id="rId1" action="ppaction://hlinkfile"/>
              </a:rPr>
              <a:t>M驱动软件研发的全过程：从需求到架构、实现的旅程</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233680" y="1916430"/>
            <a:ext cx="8820785" cy="31470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文本框 2"/>
          <p:cNvSpPr txBox="1"/>
          <p:nvPr/>
        </p:nvSpPr>
        <p:spPr>
          <a:xfrm>
            <a:off x="577850" y="1125855"/>
            <a:ext cx="7931785" cy="2294255"/>
          </a:xfrm>
          <a:prstGeom prst="rect">
            <a:avLst/>
          </a:prstGeom>
          <a:noFill/>
        </p:spPr>
        <p:txBody>
          <a:bodyPr wrap="square" rtlCol="0" anchor="t">
            <a:noAutofit/>
          </a:bodyPr>
          <a:p>
            <a:r>
              <a:rPr lang="zh-CN" altLang="en-US">
                <a:hlinkClick r:id="rId1" action="ppaction://hlinkfile"/>
              </a:rPr>
              <a:t>L</a:t>
            </a:r>
            <a:r>
              <a:rPr lang="en-US" altLang="zh-CN">
                <a:hlinkClick r:id="rId1" action="ppaction://hlinkfile"/>
              </a:rPr>
              <a:t>L</a:t>
            </a:r>
            <a:r>
              <a:rPr lang="zh-CN" altLang="en-US">
                <a:hlinkClick r:id="rId1" action="ppaction://hlinkfile"/>
              </a:rPr>
              <a:t>M驱动软件研发的全过程：从需求到架构、实现的旅程</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5245" y="2072640"/>
            <a:ext cx="9017000" cy="23958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图片 4"/>
          <p:cNvPicPr>
            <a:picLocks noChangeAspect="1"/>
          </p:cNvPicPr>
          <p:nvPr>
            <p:custDataLst>
              <p:tags r:id="rId1"/>
            </p:custDataLst>
          </p:nvPr>
        </p:nvPicPr>
        <p:blipFill>
          <a:blip r:embed="rId2"/>
          <a:stretch>
            <a:fillRect/>
          </a:stretch>
        </p:blipFill>
        <p:spPr>
          <a:xfrm>
            <a:off x="251460" y="1701165"/>
            <a:ext cx="8759190" cy="4092575"/>
          </a:xfrm>
          <a:prstGeom prst="rect">
            <a:avLst/>
          </a:prstGeom>
        </p:spPr>
      </p:pic>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3" action="ppaction://hlinkfile"/>
              </a:rPr>
              <a:t>https://tongyi.aliyun.com/lingma</a:t>
            </a:r>
            <a:r>
              <a:rPr lang="zh-CN" altLang="en-US"/>
              <a:t>/</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180340" y="1773555"/>
            <a:ext cx="8868410" cy="40557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252095" y="2853055"/>
            <a:ext cx="8732520" cy="3183890"/>
          </a:xfrm>
          <a:prstGeom prst="rect">
            <a:avLst/>
          </a:prstGeom>
        </p:spPr>
      </p:pic>
      <p:sp>
        <p:nvSpPr>
          <p:cNvPr id="4" name="文本框 3"/>
          <p:cNvSpPr txBox="1"/>
          <p:nvPr/>
        </p:nvSpPr>
        <p:spPr>
          <a:xfrm>
            <a:off x="323850" y="1656080"/>
            <a:ext cx="8515985" cy="1414780"/>
          </a:xfrm>
          <a:prstGeom prst="rect">
            <a:avLst/>
          </a:prstGeom>
          <a:noFill/>
        </p:spPr>
        <p:txBody>
          <a:bodyPr wrap="square" rtlCol="0" anchor="t">
            <a:spAutoFit/>
          </a:bodyPr>
          <a:p>
            <a:pPr>
              <a:lnSpc>
                <a:spcPct val="150000"/>
              </a:lnSpc>
            </a:pPr>
            <a:r>
              <a:rPr lang="zh-CN" altLang="en-US"/>
              <a:t>行级/函数级实时续写</a:t>
            </a:r>
            <a:endParaRPr lang="zh-CN" altLang="en-US"/>
          </a:p>
          <a:p>
            <a:pPr>
              <a:lnSpc>
                <a:spcPct val="150000"/>
              </a:lnSpc>
            </a:pPr>
            <a:r>
              <a:rPr lang="zh-CN" altLang="en-US" sz="2000"/>
              <a:t>根据当前语法和跨文件的代码上下文，实时生成行、函数建议代码。</a:t>
            </a:r>
            <a:endParaRPr lang="zh-CN" altLang="en-US" sz="2000"/>
          </a:p>
          <a:p>
            <a:endParaRPr lang="zh-CN"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876425"/>
          </a:xfrm>
          <a:prstGeom prst="rect">
            <a:avLst/>
          </a:prstGeom>
          <a:noFill/>
        </p:spPr>
        <p:txBody>
          <a:bodyPr wrap="square" rtlCol="0" anchor="t">
            <a:spAutoFit/>
          </a:bodyPr>
          <a:p>
            <a:pPr>
              <a:lnSpc>
                <a:spcPct val="150000"/>
              </a:lnSpc>
            </a:pPr>
            <a:r>
              <a:rPr lang="zh-CN" altLang="en-US"/>
              <a:t>自然语言生成代码</a:t>
            </a:r>
            <a:endParaRPr lang="zh-CN" altLang="en-US"/>
          </a:p>
          <a:p>
            <a:pPr>
              <a:lnSpc>
                <a:spcPct val="150000"/>
              </a:lnSpc>
            </a:pPr>
            <a:r>
              <a:rPr lang="zh-CN" altLang="en-US" sz="2000"/>
              <a:t>通过自然语言描述你想要的功能，可直接在编辑器区生成代码，编码心流不间断。</a:t>
            </a:r>
            <a:endParaRPr lang="zh-CN" altLang="en-US" sz="2000"/>
          </a:p>
          <a:p>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215265" y="3235325"/>
            <a:ext cx="8886825" cy="330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568450"/>
          </a:xfrm>
          <a:prstGeom prst="rect">
            <a:avLst/>
          </a:prstGeom>
          <a:noFill/>
        </p:spPr>
        <p:txBody>
          <a:bodyPr wrap="square" rtlCol="0" anchor="t">
            <a:spAutoFit/>
          </a:bodyPr>
          <a:p>
            <a:pPr>
              <a:lnSpc>
                <a:spcPct val="150000"/>
              </a:lnSpc>
            </a:pPr>
            <a:r>
              <a:rPr lang="zh-CN" altLang="en-US"/>
              <a:t>代码优化</a:t>
            </a:r>
            <a:endParaRPr lang="zh-CN" altLang="en-US"/>
          </a:p>
          <a:p>
            <a:pPr>
              <a:lnSpc>
                <a:spcPct val="150000"/>
              </a:lnSpc>
            </a:pPr>
            <a:r>
              <a:rPr lang="zh-CN" altLang="en-US" sz="2000"/>
              <a:t>深度分析代码及其上下文，迅速识别潜在的编码问题，从简单的语法错误到复杂的性能瓶颈，均能够指出问题所在，并提供具体的优化建议代码。</a:t>
            </a:r>
            <a:endParaRPr lang="zh-CN" altLang="en-US" sz="2000"/>
          </a:p>
        </p:txBody>
      </p:sp>
      <p:pic>
        <p:nvPicPr>
          <p:cNvPr id="3" name="图片 2"/>
          <p:cNvPicPr>
            <a:picLocks noChangeAspect="1"/>
          </p:cNvPicPr>
          <p:nvPr>
            <p:custDataLst>
              <p:tags r:id="rId2"/>
            </p:custDataLst>
          </p:nvPr>
        </p:nvPicPr>
        <p:blipFill>
          <a:blip r:embed="rId3"/>
          <a:stretch>
            <a:fillRect/>
          </a:stretch>
        </p:blipFill>
        <p:spPr>
          <a:xfrm>
            <a:off x="323215" y="3284855"/>
            <a:ext cx="8516620" cy="33769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2030095"/>
          </a:xfrm>
          <a:prstGeom prst="rect">
            <a:avLst/>
          </a:prstGeom>
          <a:noFill/>
        </p:spPr>
        <p:txBody>
          <a:bodyPr wrap="square" rtlCol="0" anchor="t">
            <a:spAutoFit/>
          </a:bodyPr>
          <a:p>
            <a:pPr>
              <a:lnSpc>
                <a:spcPct val="150000"/>
              </a:lnSpc>
            </a:pPr>
            <a:r>
              <a:rPr lang="zh-CN" altLang="en-US"/>
              <a:t>研发领域自由问答</a:t>
            </a:r>
            <a:endParaRPr lang="zh-CN" altLang="en-US"/>
          </a:p>
          <a:p>
            <a:pPr>
              <a:lnSpc>
                <a:spcPct val="150000"/>
              </a:lnSpc>
            </a:pPr>
            <a:r>
              <a:rPr lang="zh-CN" altLang="en-US" sz="2000"/>
              <a:t>遇到编码疑问、技术难题时，一键唤起通义灵码，无需离开 IDE 客户端，即可快速获得答案和解决思路。聚焦研发领域知识的问答，帮助开发者快速解决问题。</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1043305" y="3657600"/>
            <a:ext cx="6842125" cy="29267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0" y="117475"/>
            <a:ext cx="7950200" cy="917575"/>
          </a:xfrm>
        </p:spPr>
        <p:txBody>
          <a:bodyPr vert="horz" wrap="square" lIns="91440" tIns="45720" rIns="91440" bIns="45720" anchor="ctr" anchorCtr="0"/>
          <a:p>
            <a:pPr eaLnBrk="1" hangingPunct="1"/>
            <a:r>
              <a:rPr lang="en-GB" altLang="zh-CN" sz="3000" dirty="0"/>
              <a:t>What is most important in systems engineering? </a:t>
            </a:r>
            <a:endParaRPr lang="en-GB" altLang="zh-CN" sz="3000" dirty="0"/>
          </a:p>
        </p:txBody>
      </p:sp>
      <p:sp>
        <p:nvSpPr>
          <p:cNvPr id="6147" name="Rectangle 3"/>
          <p:cNvSpPr>
            <a:spLocks noGrp="1"/>
          </p:cNvSpPr>
          <p:nvPr>
            <p:ph idx="1" hasCustomPrompt="1"/>
          </p:nvPr>
        </p:nvSpPr>
        <p:spPr>
          <a:xfrm>
            <a:off x="323850" y="963930"/>
            <a:ext cx="8479790" cy="4929505"/>
          </a:xfrm>
        </p:spPr>
        <p:txBody>
          <a:bodyPr vert="horz" wrap="square" lIns="91440" tIns="45720" rIns="91440" bIns="45720" anchor="t" anchorCtr="0"/>
          <a:p>
            <a:pPr eaLnBrk="1" hangingPunct="1"/>
            <a:r>
              <a:rPr lang="en-GB" altLang="zh-CN" sz="2400" b="1" dirty="0"/>
              <a:t>Programming skills</a:t>
            </a:r>
            <a:endParaRPr lang="en-GB" altLang="zh-CN" sz="2400" b="1" dirty="0"/>
          </a:p>
          <a:p>
            <a:pPr eaLnBrk="1" hangingPunct="1"/>
            <a:r>
              <a:rPr lang="en-GB" altLang="zh-CN" sz="2400" b="1" dirty="0"/>
              <a:t>System knowledge: e.g. about networks, platforms, software </a:t>
            </a:r>
            <a:endParaRPr lang="en-GB" altLang="zh-CN" sz="2400" b="1" dirty="0"/>
          </a:p>
          <a:p>
            <a:pPr eaLnBrk="1" hangingPunct="1"/>
            <a:r>
              <a:rPr lang="en-GB" altLang="zh-CN" sz="2400" b="1" dirty="0"/>
              <a:t>Domain/application understanding	</a:t>
            </a:r>
            <a:endParaRPr lang="en-GB" altLang="zh-CN" sz="2400" b="1" dirty="0"/>
          </a:p>
          <a:p>
            <a:pPr eaLnBrk="1" hangingPunct="1"/>
            <a:r>
              <a:rPr lang="en-GB" altLang="zh-CN" sz="2400" b="1" dirty="0"/>
              <a:t>Using formal methods and tools</a:t>
            </a:r>
            <a:endParaRPr lang="en-GB" altLang="zh-CN" sz="2400" b="1" dirty="0"/>
          </a:p>
          <a:p>
            <a:pPr eaLnBrk="1" hangingPunct="1"/>
            <a:r>
              <a:rPr lang="en-GB" altLang="zh-CN" sz="2400" b="1" dirty="0"/>
              <a:t>Ability to make and use abstract system models</a:t>
            </a:r>
            <a:endParaRPr lang="en-GB" altLang="zh-CN" sz="2400" b="1" dirty="0"/>
          </a:p>
          <a:p>
            <a:pPr eaLnBrk="1" hangingPunct="1"/>
            <a:r>
              <a:rPr lang="en-GB" altLang="zh-CN" sz="2400" b="1" dirty="0"/>
              <a:t>Applying formal verification and validation</a:t>
            </a:r>
            <a:endParaRPr lang="en-GB" altLang="zh-CN" sz="2400" b="1" dirty="0"/>
          </a:p>
          <a:p>
            <a:pPr eaLnBrk="1" hangingPunct="1"/>
            <a:r>
              <a:rPr lang="en-GB" altLang="zh-CN" sz="2400" b="1" dirty="0"/>
              <a:t>Testing, testing , testing</a:t>
            </a:r>
            <a:r>
              <a:rPr lang="en-US" altLang="zh-CN" sz="2400" b="1" dirty="0"/>
              <a:t>…</a:t>
            </a:r>
            <a:endParaRPr lang="en-GB" altLang="zh-CN" sz="2400" b="1" dirty="0"/>
          </a:p>
          <a:p>
            <a:pPr eaLnBrk="1" hangingPunct="1"/>
            <a:r>
              <a:rPr lang="en-GB" altLang="zh-CN" sz="2400" b="1" dirty="0"/>
              <a:t>Ability to relate abstract systems to real systems</a:t>
            </a:r>
            <a:endParaRPr lang="en-GB" altLang="zh-CN" sz="2400" b="1" dirty="0"/>
          </a:p>
          <a:p>
            <a:pPr eaLnBrk="1" hangingPunct="1"/>
            <a:r>
              <a:rPr lang="en-GB" altLang="zh-CN" sz="2400" b="1" dirty="0"/>
              <a:t>Ability to cooperate in teams</a:t>
            </a:r>
            <a:endParaRPr lang="en-GB" altLang="zh-CN" sz="2400" b="1" dirty="0"/>
          </a:p>
          <a:p>
            <a:pPr eaLnBrk="1" hangingPunct="1"/>
            <a:r>
              <a:rPr lang="en-GB" altLang="zh-CN" sz="2400" b="1" dirty="0"/>
              <a:t>Business and marketing expertise</a:t>
            </a:r>
            <a:endParaRPr lang="en-GB" altLang="zh-CN" sz="2400" b="1" dirty="0"/>
          </a:p>
          <a:p>
            <a:pPr eaLnBrk="1" hangingPunct="1"/>
            <a:r>
              <a:rPr lang="en-GB" altLang="zh-CN" sz="2400" b="1" dirty="0"/>
              <a:t>Having fun</a:t>
            </a:r>
            <a:endParaRPr lang="en-GB" altLang="zh-CN" sz="2400" b="1" dirty="0"/>
          </a:p>
          <a:p>
            <a:pPr eaLnBrk="1" hangingPunct="1"/>
            <a:r>
              <a:rPr lang="en-GB" altLang="zh-CN" sz="2400" b="1" dirty="0"/>
              <a:t>Any other</a:t>
            </a:r>
            <a:endParaRPr lang="en-GB" altLang="zh-CN" sz="2400" b="1" dirty="0"/>
          </a:p>
        </p:txBody>
      </p:sp>
      <p:sp>
        <p:nvSpPr>
          <p:cNvPr id="290820" name="Rectangle 4"/>
          <p:cNvSpPr/>
          <p:nvPr/>
        </p:nvSpPr>
        <p:spPr>
          <a:xfrm>
            <a:off x="755333" y="105283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3" name="Rectangle 7"/>
          <p:cNvSpPr/>
          <p:nvPr/>
        </p:nvSpPr>
        <p:spPr>
          <a:xfrm>
            <a:off x="755333" y="364490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4" name="Rectangle 8"/>
          <p:cNvSpPr/>
          <p:nvPr/>
        </p:nvSpPr>
        <p:spPr>
          <a:xfrm>
            <a:off x="755333" y="4509135"/>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90825" name="Rectangle 9"/>
          <p:cNvSpPr/>
          <p:nvPr/>
        </p:nvSpPr>
        <p:spPr>
          <a:xfrm>
            <a:off x="755333" y="5379720"/>
            <a:ext cx="6948000" cy="360000"/>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sz="2000" dirty="0">
              <a:latin typeface="Arial" panose="020B0604020202020204" pitchFamily="34" charset="0"/>
            </a:endParaRPr>
          </a:p>
        </p:txBody>
      </p:sp>
      <p:sp>
        <p:nvSpPr>
          <p:cNvPr id="2" name="文本框 1"/>
          <p:cNvSpPr txBox="1"/>
          <p:nvPr/>
        </p:nvSpPr>
        <p:spPr>
          <a:xfrm>
            <a:off x="10328275" y="1821815"/>
            <a:ext cx="3048000" cy="460375"/>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0820"/>
                                        </p:tgtEl>
                                        <p:attrNameLst>
                                          <p:attrName>style.visibility</p:attrName>
                                        </p:attrNameLst>
                                      </p:cBhvr>
                                      <p:to>
                                        <p:strVal val="visible"/>
                                      </p:to>
                                    </p:set>
                                    <p:animEffect transition="in" filter="fade">
                                      <p:cBhvr>
                                        <p:cTn id="7" dur="2000"/>
                                        <p:tgtEl>
                                          <p:spTgt spid="2908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0823"/>
                                        </p:tgtEl>
                                        <p:attrNameLst>
                                          <p:attrName>style.visibility</p:attrName>
                                        </p:attrNameLst>
                                      </p:cBhvr>
                                      <p:to>
                                        <p:strVal val="visible"/>
                                      </p:to>
                                    </p:set>
                                    <p:animEffect transition="in" filter="fade">
                                      <p:cBhvr>
                                        <p:cTn id="10" dur="2000"/>
                                        <p:tgtEl>
                                          <p:spTgt spid="2908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824"/>
                                        </p:tgtEl>
                                        <p:attrNameLst>
                                          <p:attrName>style.visibility</p:attrName>
                                        </p:attrNameLst>
                                      </p:cBhvr>
                                      <p:to>
                                        <p:strVal val="visible"/>
                                      </p:to>
                                    </p:set>
                                    <p:animEffect transition="in" filter="fade">
                                      <p:cBhvr>
                                        <p:cTn id="13" dur="2000"/>
                                        <p:tgtEl>
                                          <p:spTgt spid="2908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0825"/>
                                        </p:tgtEl>
                                        <p:attrNameLst>
                                          <p:attrName>style.visibility</p:attrName>
                                        </p:attrNameLst>
                                      </p:cBhvr>
                                      <p:to>
                                        <p:strVal val="visible"/>
                                      </p:to>
                                    </p:set>
                                    <p:animEffect transition="in" filter="fade">
                                      <p:cBhvr>
                                        <p:cTn id="16" dur="2000"/>
                                        <p:tgtEl>
                                          <p:spTgt spid="290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bldLvl="0" animBg="1"/>
      <p:bldP spid="290823" grpId="0" bldLvl="0" animBg="1"/>
      <p:bldP spid="290824" grpId="0" bldLvl="0" animBg="1"/>
      <p:bldP spid="29082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idx="1" hasCustomPrompt="1"/>
          </p:nvPr>
        </p:nvSpPr>
        <p:spPr>
          <a:xfrm>
            <a:off x="577850" y="331470"/>
            <a:ext cx="8263255" cy="57626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5.</a:t>
            </a:r>
            <a:r>
              <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rPr>
              <a:t> 探索AI辅助的软件开发模式</a:t>
            </a:r>
            <a:endParaRPr kumimoji="1" lang="zh-CN" altLang="en-US" sz="4000" b="0" i="0" u="none" strike="noStrike" kern="1200" cap="none" spc="0" normalizeH="0" baseline="0" noProof="0" dirty="0" smtClean="0">
              <a:ln>
                <a:noFill/>
              </a:ln>
              <a:solidFill>
                <a:srgbClr val="9900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文本框 5"/>
          <p:cNvSpPr txBox="1"/>
          <p:nvPr/>
        </p:nvSpPr>
        <p:spPr>
          <a:xfrm>
            <a:off x="395605" y="1123950"/>
            <a:ext cx="4572000" cy="460375"/>
          </a:xfrm>
          <a:prstGeom prst="rect">
            <a:avLst/>
          </a:prstGeom>
          <a:noFill/>
        </p:spPr>
        <p:txBody>
          <a:bodyPr wrap="square" rtlCol="0" anchor="t">
            <a:spAutoFit/>
          </a:bodyPr>
          <a:p>
            <a:r>
              <a:rPr lang="zh-CN" altLang="en-US">
                <a:hlinkClick r:id="rId1" action="ppaction://hlinkfile"/>
              </a:rPr>
              <a:t>https://tongyi.aliyun.com/lingma</a:t>
            </a:r>
            <a:r>
              <a:rPr lang="zh-CN" altLang="en-US"/>
              <a:t>/</a:t>
            </a:r>
            <a:endParaRPr lang="zh-CN" altLang="en-US"/>
          </a:p>
        </p:txBody>
      </p:sp>
      <p:sp>
        <p:nvSpPr>
          <p:cNvPr id="4" name="文本框 3"/>
          <p:cNvSpPr txBox="1"/>
          <p:nvPr/>
        </p:nvSpPr>
        <p:spPr>
          <a:xfrm>
            <a:off x="323850" y="1656080"/>
            <a:ext cx="8515985" cy="1568450"/>
          </a:xfrm>
          <a:prstGeom prst="rect">
            <a:avLst/>
          </a:prstGeom>
          <a:noFill/>
        </p:spPr>
        <p:txBody>
          <a:bodyPr wrap="square" rtlCol="0" anchor="t">
            <a:spAutoFit/>
          </a:bodyPr>
          <a:p>
            <a:pPr>
              <a:lnSpc>
                <a:spcPct val="150000"/>
              </a:lnSpc>
            </a:pPr>
            <a:r>
              <a:rPr lang="zh-CN" altLang="en-US"/>
              <a:t>异常报错智能排查（Java）</a:t>
            </a:r>
            <a:endParaRPr lang="zh-CN" altLang="en-US"/>
          </a:p>
          <a:p>
            <a:pPr>
              <a:lnSpc>
                <a:spcPct val="150000"/>
              </a:lnSpc>
            </a:pPr>
            <a:r>
              <a:rPr lang="zh-CN" altLang="en-US" sz="2000"/>
              <a:t>当运行出现异常报错时，一键启动报错排查的智能答疑，可结合运行代码、异常堆栈等报错上下文，快速给出排查思路或修复建议代码。</a:t>
            </a:r>
            <a:endParaRPr lang="zh-CN" altLang="en-US" sz="2000"/>
          </a:p>
        </p:txBody>
      </p:sp>
      <p:pic>
        <p:nvPicPr>
          <p:cNvPr id="3" name="图片 2" descr="/private/var/folders/6h/tb8dzc4s2gngzw_whxq9dfk00000gn/T/com.kingsoft.wpsoffice.mac/picturecompress_20240228000935/output_1.pngoutput_1"/>
          <p:cNvPicPr>
            <a:picLocks noChangeAspect="1"/>
          </p:cNvPicPr>
          <p:nvPr>
            <p:custDataLst>
              <p:tags r:id="rId2"/>
            </p:custDataLst>
          </p:nvPr>
        </p:nvPicPr>
        <p:blipFill>
          <a:blip r:embed="rId3"/>
          <a:stretch>
            <a:fillRect/>
          </a:stretch>
        </p:blipFill>
        <p:spPr>
          <a:xfrm>
            <a:off x="1403350" y="3196590"/>
            <a:ext cx="5769610" cy="35661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468313" y="404813"/>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进度要求和安排</a:t>
            </a:r>
            <a:endParaRPr lang="zh-CN" altLang="en-US" sz="4000" b="1" dirty="0">
              <a:solidFill>
                <a:schemeClr val="accent2"/>
              </a:solidFill>
              <a:ea typeface="楷体_GB2312" pitchFamily="49" charset="-122"/>
            </a:endParaRPr>
          </a:p>
        </p:txBody>
      </p:sp>
      <p:sp>
        <p:nvSpPr>
          <p:cNvPr id="24579" name="内容占位符 2"/>
          <p:cNvSpPr>
            <a:spLocks noGrp="1"/>
          </p:cNvSpPr>
          <p:nvPr>
            <p:ph idx="1" hasCustomPrompt="1"/>
          </p:nvPr>
        </p:nvSpPr>
        <p:spPr>
          <a:xfrm>
            <a:off x="685800" y="1412875"/>
            <a:ext cx="7772400" cy="4683125"/>
          </a:xfrm>
        </p:spPr>
        <p:txBody>
          <a:bodyPr vert="horz" wrap="square" lIns="91440" tIns="45720" rIns="91440" bIns="45720" anchor="t" anchorCtr="0"/>
          <a:p>
            <a:r>
              <a:rPr lang="zh-CN" altLang="en-US" sz="2800" dirty="0">
                <a:highlight>
                  <a:srgbClr val="FFFF00"/>
                </a:highlight>
              </a:rPr>
              <a:t>第</a:t>
            </a:r>
            <a:r>
              <a:rPr lang="en-US" altLang="zh-CN" sz="2800" dirty="0">
                <a:highlight>
                  <a:srgbClr val="FFFF00"/>
                </a:highlight>
              </a:rPr>
              <a:t>1</a:t>
            </a:r>
            <a:r>
              <a:rPr lang="zh-CN" altLang="en-US" sz="2800" dirty="0">
                <a:highlight>
                  <a:srgbClr val="FFFF00"/>
                </a:highlight>
              </a:rPr>
              <a:t>周  布置题目（本次</a:t>
            </a:r>
            <a:r>
              <a:rPr lang="zh-CN" altLang="en-US" sz="2800" dirty="0">
                <a:highlight>
                  <a:srgbClr val="FFFF00"/>
                </a:highlight>
              </a:rPr>
              <a:t>课）</a:t>
            </a:r>
            <a:endParaRPr lang="en-US" altLang="zh-CN" sz="2800" dirty="0">
              <a:highlight>
                <a:srgbClr val="FFFF00"/>
              </a:highlight>
            </a:endParaRPr>
          </a:p>
          <a:p>
            <a:r>
              <a:rPr lang="zh-CN" altLang="en-US" sz="2800" dirty="0"/>
              <a:t>第</a:t>
            </a:r>
            <a:r>
              <a:rPr lang="en-US" altLang="zh-CN" sz="2800" dirty="0"/>
              <a:t>2</a:t>
            </a:r>
            <a:r>
              <a:rPr lang="zh-CN" altLang="en-US" sz="2800" dirty="0"/>
              <a:t>周  提交分组信息</a:t>
            </a:r>
            <a:endParaRPr lang="en-US" altLang="zh-CN" sz="2800" dirty="0"/>
          </a:p>
          <a:p>
            <a:r>
              <a:rPr lang="zh-CN" altLang="en-US" sz="2800" dirty="0"/>
              <a:t>第</a:t>
            </a:r>
            <a:r>
              <a:rPr lang="en-US" altLang="zh-CN" sz="2800" dirty="0"/>
              <a:t>3</a:t>
            </a:r>
            <a:r>
              <a:rPr lang="zh-CN" altLang="en-US" sz="2800" dirty="0"/>
              <a:t>周  在线答疑</a:t>
            </a:r>
            <a:endParaRPr lang="en-US" altLang="zh-CN" sz="2800" dirty="0"/>
          </a:p>
          <a:p>
            <a:r>
              <a:rPr lang="zh-CN" altLang="en-US" sz="2800" dirty="0">
                <a:highlight>
                  <a:srgbClr val="FFFF00"/>
                </a:highlight>
              </a:rPr>
              <a:t>第</a:t>
            </a:r>
            <a:r>
              <a:rPr lang="en-US" altLang="zh-CN" sz="2800" dirty="0">
                <a:highlight>
                  <a:srgbClr val="FFFF00"/>
                </a:highlight>
              </a:rPr>
              <a:t>4</a:t>
            </a:r>
            <a:r>
              <a:rPr lang="zh-CN" altLang="en-US" sz="2800" dirty="0">
                <a:highlight>
                  <a:srgbClr val="FFFF00"/>
                </a:highlight>
              </a:rPr>
              <a:t>周  课堂讲解疑难问题（提交项目</a:t>
            </a:r>
            <a:r>
              <a:rPr lang="zh-CN" altLang="en-US" sz="2800" dirty="0">
                <a:highlight>
                  <a:srgbClr val="FFFF00"/>
                </a:highlight>
              </a:rPr>
              <a:t>计划）</a:t>
            </a:r>
            <a:endParaRPr lang="en-US" altLang="zh-CN" sz="2800" dirty="0"/>
          </a:p>
          <a:p>
            <a:r>
              <a:rPr lang="zh-CN" altLang="en-US" sz="2800" dirty="0">
                <a:sym typeface="+mn-ea"/>
              </a:rPr>
              <a:t>第</a:t>
            </a:r>
            <a:r>
              <a:rPr lang="en-US" altLang="zh-CN" sz="2800" dirty="0">
                <a:sym typeface="+mn-ea"/>
              </a:rPr>
              <a:t>5-7</a:t>
            </a:r>
            <a:r>
              <a:rPr lang="zh-CN" altLang="en-US" sz="2800" dirty="0">
                <a:sym typeface="+mn-ea"/>
              </a:rPr>
              <a:t>周      各小组讲解设计方案</a:t>
            </a:r>
            <a:endParaRPr lang="en-US" altLang="zh-CN" sz="2800" dirty="0"/>
          </a:p>
          <a:p>
            <a:r>
              <a:rPr lang="zh-CN" altLang="en-US" sz="2800" dirty="0">
                <a:sym typeface="+mn-ea"/>
              </a:rPr>
              <a:t>第</a:t>
            </a:r>
            <a:r>
              <a:rPr lang="en-US" altLang="zh-CN" sz="2800" dirty="0">
                <a:sym typeface="+mn-ea"/>
              </a:rPr>
              <a:t>10-12</a:t>
            </a:r>
            <a:r>
              <a:rPr lang="zh-CN" altLang="en-US" sz="2800" dirty="0">
                <a:sym typeface="+mn-ea"/>
              </a:rPr>
              <a:t>周  中期检查（课堂进行）</a:t>
            </a:r>
            <a:endParaRPr lang="en-US" altLang="zh-CN" sz="2800" dirty="0"/>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15</a:t>
            </a:r>
            <a:r>
              <a:rPr lang="zh-CN" altLang="en-US" sz="2800" dirty="0">
                <a:solidFill>
                  <a:srgbClr val="FF0000"/>
                </a:solidFill>
                <a:highlight>
                  <a:srgbClr val="FFFF00"/>
                </a:highlight>
                <a:sym typeface="+mn-ea"/>
              </a:rPr>
              <a:t>周       验收（课堂进行）</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周末   提交所有文档</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       补验</a:t>
            </a:r>
            <a:endParaRPr lang="en-US" altLang="zh-CN" sz="2800" dirty="0">
              <a:solidFill>
                <a:srgbClr val="FF0000"/>
              </a:solidFill>
              <a:highlight>
                <a:srgbClr val="FFFF00"/>
              </a:highlight>
            </a:endParaRPr>
          </a:p>
          <a:p>
            <a:r>
              <a:rPr lang="zh-CN" altLang="en-US" sz="2800" dirty="0"/>
              <a:t>每周提交周报到教学云</a:t>
            </a:r>
            <a:r>
              <a:rPr lang="zh-CN" altLang="en-US" sz="2800" dirty="0"/>
              <a:t>平台（第五周开始）</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xfrm>
            <a:off x="685800" y="188278"/>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特别提醒</a:t>
            </a:r>
            <a:endParaRPr lang="zh-CN" altLang="en-US" sz="4000" b="1" dirty="0">
              <a:solidFill>
                <a:schemeClr val="accent2"/>
              </a:solidFill>
              <a:ea typeface="楷体_GB2312" pitchFamily="49" charset="-122"/>
            </a:endParaRPr>
          </a:p>
        </p:txBody>
      </p:sp>
      <p:sp>
        <p:nvSpPr>
          <p:cNvPr id="23555" name="内容占位符 2"/>
          <p:cNvSpPr>
            <a:spLocks noGrp="1"/>
          </p:cNvSpPr>
          <p:nvPr>
            <p:ph idx="1" hasCustomPrompt="1"/>
          </p:nvPr>
        </p:nvSpPr>
        <p:spPr>
          <a:xfrm>
            <a:off x="394335" y="1330325"/>
            <a:ext cx="8202295" cy="4765675"/>
          </a:xfrm>
        </p:spPr>
        <p:txBody>
          <a:bodyPr vert="horz" wrap="square" lIns="91440" tIns="45720" rIns="91440" bIns="45720" anchor="t" anchorCtr="0"/>
          <a:p>
            <a:r>
              <a:rPr lang="zh-CN" altLang="en-US" sz="2800" b="1" dirty="0"/>
              <a:t>请务必尽快完成三人组队，</a:t>
            </a:r>
            <a:r>
              <a:rPr lang="zh-CN" altLang="en-US" sz="2800" b="1" dirty="0"/>
              <a:t>并将各组的分组情况和联系电话发到给定的邮箱中。</a:t>
            </a:r>
            <a:r>
              <a:rPr lang="en-US" altLang="zh-CN" sz="2800" b="1" dirty="0">
                <a:solidFill>
                  <a:srgbClr val="FF0000"/>
                </a:solidFill>
              </a:rPr>
              <a:t>guogang@bupt.edu.cn</a:t>
            </a:r>
            <a:endParaRPr lang="zh-CN" altLang="en-US" sz="2800" b="1" dirty="0"/>
          </a:p>
          <a:p>
            <a:r>
              <a:rPr lang="zh-CN" altLang="en-US" sz="2800" b="1" dirty="0"/>
              <a:t>在课程设计进行过程中，将不定期地抽查各组的进展情况。</a:t>
            </a:r>
            <a:endParaRPr lang="en-US" altLang="zh-CN" sz="2800" b="1" dirty="0"/>
          </a:p>
          <a:p>
            <a:r>
              <a:rPr lang="zh-CN" altLang="en-US" sz="2800" b="1" dirty="0">
                <a:solidFill>
                  <a:schemeClr val="tx1"/>
                </a:solidFill>
              </a:rPr>
              <a:t>从</a:t>
            </a:r>
            <a:r>
              <a:rPr lang="zh-CN" altLang="en-US" sz="2800" b="1" dirty="0">
                <a:solidFill>
                  <a:srgbClr val="FF0000"/>
                </a:solidFill>
                <a:highlight>
                  <a:srgbClr val="FFFF00"/>
                </a:highlight>
              </a:rPr>
              <a:t>第五周</a:t>
            </a:r>
            <a:r>
              <a:rPr lang="zh-CN" altLang="en-US" sz="2800" b="1" dirty="0">
                <a:solidFill>
                  <a:schemeClr val="tx1"/>
                </a:solidFill>
              </a:rPr>
              <a:t>开始每组</a:t>
            </a:r>
            <a:r>
              <a:rPr lang="zh-CN" altLang="en-US" sz="2800" b="1" dirty="0">
                <a:solidFill>
                  <a:srgbClr val="FF0000"/>
                </a:solidFill>
                <a:highlight>
                  <a:srgbClr val="FFFF00"/>
                </a:highlight>
              </a:rPr>
              <a:t>每周日晚</a:t>
            </a:r>
            <a:r>
              <a:rPr lang="en-US" altLang="zh-CN" sz="2800" b="1" dirty="0">
                <a:solidFill>
                  <a:srgbClr val="FF0000"/>
                </a:solidFill>
                <a:highlight>
                  <a:srgbClr val="FFFF00"/>
                </a:highlight>
              </a:rPr>
              <a:t>24</a:t>
            </a:r>
            <a:r>
              <a:rPr lang="zh-CN" altLang="en-US" sz="2800" b="1" dirty="0">
                <a:solidFill>
                  <a:srgbClr val="FF0000"/>
                </a:solidFill>
                <a:highlight>
                  <a:srgbClr val="FFFF00"/>
                </a:highlight>
              </a:rPr>
              <a:t>点前</a:t>
            </a:r>
            <a:r>
              <a:rPr lang="zh-CN" altLang="en-US" sz="2800" b="1" dirty="0">
                <a:solidFill>
                  <a:schemeClr val="tx1"/>
                </a:solidFill>
              </a:rPr>
              <a:t>需要</a:t>
            </a:r>
            <a:r>
              <a:rPr lang="zh-CN" altLang="en-US" sz="2800" b="1" dirty="0">
                <a:solidFill>
                  <a:srgbClr val="FF0000"/>
                </a:solidFill>
                <a:highlight>
                  <a:srgbClr val="FFFF00"/>
                </a:highlight>
              </a:rPr>
              <a:t>在教学云平台（</a:t>
            </a:r>
            <a:r>
              <a:rPr lang="zh-CN" altLang="en-US" sz="2800" b="1" dirty="0">
                <a:solidFill>
                  <a:srgbClr val="FF0000"/>
                </a:solidFill>
                <a:highlight>
                  <a:srgbClr val="FFFF00"/>
                </a:highlight>
                <a:sym typeface="+mn-ea"/>
              </a:rPr>
              <a:t>在教学云平台会发布小组作业</a:t>
            </a:r>
            <a:r>
              <a:rPr lang="zh-CN" altLang="en-US" sz="2800" b="1" dirty="0">
                <a:solidFill>
                  <a:srgbClr val="FF0000"/>
                </a:solidFill>
                <a:highlight>
                  <a:srgbClr val="FFFF00"/>
                </a:highlight>
              </a:rPr>
              <a:t>）提交周报</a:t>
            </a:r>
            <a:r>
              <a:rPr lang="zh-CN" altLang="en-US" sz="2800" b="1" dirty="0">
                <a:solidFill>
                  <a:schemeClr val="tx1"/>
                </a:solidFill>
              </a:rPr>
              <a:t>阐述一周的工作进展和下一周的计划安排。</a:t>
            </a:r>
            <a:endParaRPr lang="zh-CN" altLang="en-US" sz="2800" b="1" dirty="0">
              <a:solidFill>
                <a:schemeClr val="tx1"/>
              </a:solidFill>
            </a:endParaRPr>
          </a:p>
          <a:p>
            <a:r>
              <a:rPr lang="zh-CN" altLang="en-US" sz="2800" b="1" dirty="0">
                <a:solidFill>
                  <a:schemeClr val="tx1"/>
                </a:solidFill>
              </a:rPr>
              <a:t>周报一方面督促大家推进工作，一方面让教师了解大家进展；</a:t>
            </a:r>
            <a:endParaRPr lang="zh-CN" altLang="en-US" sz="2800" b="1" dirty="0">
              <a:solidFill>
                <a:schemeClr val="tx1"/>
              </a:solidFill>
            </a:endParaRPr>
          </a:p>
          <a:p>
            <a:r>
              <a:rPr lang="zh-CN" altLang="en-US" sz="2800" b="1" dirty="0">
                <a:solidFill>
                  <a:srgbClr val="FF0000"/>
                </a:solidFill>
                <a:highlight>
                  <a:srgbClr val="FFFF00"/>
                </a:highlight>
              </a:rPr>
              <a:t>周报的提交情况会计入成绩。</a:t>
            </a:r>
            <a:endParaRPr lang="zh-CN" altLang="en-US" sz="2800" b="1" dirty="0">
              <a:solidFill>
                <a:srgbClr val="FF0000"/>
              </a:solidFill>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468313" y="404813"/>
            <a:ext cx="7772400" cy="1143000"/>
          </a:xfrm>
        </p:spPr>
        <p:txBody>
          <a:bodyPr vert="horz" wrap="square" lIns="91440" tIns="45720" rIns="91440" bIns="45720" anchor="ctr" anchorCtr="0"/>
          <a:p>
            <a:r>
              <a:rPr lang="zh-CN" altLang="en-US" sz="4000" b="1" dirty="0">
                <a:solidFill>
                  <a:schemeClr val="accent2"/>
                </a:solidFill>
                <a:ea typeface="楷体_GB2312" pitchFamily="49" charset="-122"/>
              </a:rPr>
              <a:t>进度要求和安排</a:t>
            </a:r>
            <a:endParaRPr lang="zh-CN" altLang="en-US" sz="4000" b="1" dirty="0">
              <a:solidFill>
                <a:schemeClr val="accent2"/>
              </a:solidFill>
              <a:ea typeface="楷体_GB2312" pitchFamily="49" charset="-122"/>
            </a:endParaRPr>
          </a:p>
        </p:txBody>
      </p:sp>
      <p:sp>
        <p:nvSpPr>
          <p:cNvPr id="24579" name="内容占位符 2"/>
          <p:cNvSpPr>
            <a:spLocks noGrp="1"/>
          </p:cNvSpPr>
          <p:nvPr>
            <p:ph idx="1" hasCustomPrompt="1"/>
          </p:nvPr>
        </p:nvSpPr>
        <p:spPr>
          <a:xfrm>
            <a:off x="685800" y="1412875"/>
            <a:ext cx="7772400" cy="4683125"/>
          </a:xfrm>
        </p:spPr>
        <p:txBody>
          <a:bodyPr vert="horz" wrap="square" lIns="91440" tIns="45720" rIns="91440" bIns="45720" anchor="t" anchorCtr="0"/>
          <a:p>
            <a:r>
              <a:rPr lang="zh-CN" altLang="en-US" sz="2800" dirty="0">
                <a:highlight>
                  <a:srgbClr val="FFFF00"/>
                </a:highlight>
              </a:rPr>
              <a:t>第</a:t>
            </a:r>
            <a:r>
              <a:rPr lang="en-US" altLang="zh-CN" sz="2800" dirty="0">
                <a:highlight>
                  <a:srgbClr val="FFFF00"/>
                </a:highlight>
              </a:rPr>
              <a:t>1</a:t>
            </a:r>
            <a:r>
              <a:rPr lang="zh-CN" altLang="en-US" sz="2800" dirty="0">
                <a:highlight>
                  <a:srgbClr val="FFFF00"/>
                </a:highlight>
              </a:rPr>
              <a:t>周  布置题目（本次</a:t>
            </a:r>
            <a:r>
              <a:rPr lang="zh-CN" altLang="en-US" sz="2800" dirty="0">
                <a:highlight>
                  <a:srgbClr val="FFFF00"/>
                </a:highlight>
              </a:rPr>
              <a:t>课）</a:t>
            </a:r>
            <a:endParaRPr lang="en-US" altLang="zh-CN" sz="2800" dirty="0">
              <a:highlight>
                <a:srgbClr val="FFFF00"/>
              </a:highlight>
            </a:endParaRPr>
          </a:p>
          <a:p>
            <a:r>
              <a:rPr lang="zh-CN" altLang="en-US" sz="2800" dirty="0"/>
              <a:t>第</a:t>
            </a:r>
            <a:r>
              <a:rPr lang="en-US" altLang="zh-CN" sz="2800" dirty="0"/>
              <a:t>2</a:t>
            </a:r>
            <a:r>
              <a:rPr lang="zh-CN" altLang="en-US" sz="2800" dirty="0"/>
              <a:t>周  提交分组信息</a:t>
            </a:r>
            <a:endParaRPr lang="en-US" altLang="zh-CN" sz="2800" dirty="0"/>
          </a:p>
          <a:p>
            <a:r>
              <a:rPr lang="zh-CN" altLang="en-US" sz="2800" dirty="0"/>
              <a:t>第</a:t>
            </a:r>
            <a:r>
              <a:rPr lang="en-US" altLang="zh-CN" sz="2800" dirty="0"/>
              <a:t>3</a:t>
            </a:r>
            <a:r>
              <a:rPr lang="zh-CN" altLang="en-US" sz="2800" dirty="0"/>
              <a:t>周  在线答疑</a:t>
            </a:r>
            <a:endParaRPr lang="en-US" altLang="zh-CN" sz="2800" dirty="0"/>
          </a:p>
          <a:p>
            <a:r>
              <a:rPr lang="zh-CN" altLang="en-US" sz="2800" dirty="0">
                <a:highlight>
                  <a:srgbClr val="FFFF00"/>
                </a:highlight>
              </a:rPr>
              <a:t>第</a:t>
            </a:r>
            <a:r>
              <a:rPr lang="en-US" altLang="zh-CN" sz="2800" dirty="0">
                <a:highlight>
                  <a:srgbClr val="FFFF00"/>
                </a:highlight>
              </a:rPr>
              <a:t>4</a:t>
            </a:r>
            <a:r>
              <a:rPr lang="zh-CN" altLang="en-US" sz="2800" dirty="0">
                <a:highlight>
                  <a:srgbClr val="FFFF00"/>
                </a:highlight>
              </a:rPr>
              <a:t>周  课堂讲解疑难问题（提交项目</a:t>
            </a:r>
            <a:r>
              <a:rPr lang="zh-CN" altLang="en-US" sz="2800" dirty="0">
                <a:highlight>
                  <a:srgbClr val="FFFF00"/>
                </a:highlight>
              </a:rPr>
              <a:t>计划）</a:t>
            </a:r>
            <a:endParaRPr lang="en-US" altLang="zh-CN" sz="2800" dirty="0"/>
          </a:p>
          <a:p>
            <a:r>
              <a:rPr lang="zh-CN" altLang="en-US" sz="2800" dirty="0">
                <a:sym typeface="+mn-ea"/>
              </a:rPr>
              <a:t>第</a:t>
            </a:r>
            <a:r>
              <a:rPr lang="en-US" altLang="zh-CN" sz="2800" dirty="0">
                <a:sym typeface="+mn-ea"/>
              </a:rPr>
              <a:t>5-7</a:t>
            </a:r>
            <a:r>
              <a:rPr lang="zh-CN" altLang="en-US" sz="2800" dirty="0">
                <a:sym typeface="+mn-ea"/>
              </a:rPr>
              <a:t>周      各小组讲解设计方案</a:t>
            </a:r>
            <a:endParaRPr lang="en-US" altLang="zh-CN" sz="2800" dirty="0"/>
          </a:p>
          <a:p>
            <a:r>
              <a:rPr lang="zh-CN" altLang="en-US" sz="2800" dirty="0">
                <a:sym typeface="+mn-ea"/>
              </a:rPr>
              <a:t>第</a:t>
            </a:r>
            <a:r>
              <a:rPr lang="en-US" altLang="zh-CN" sz="2800" dirty="0">
                <a:sym typeface="+mn-ea"/>
              </a:rPr>
              <a:t>10-12</a:t>
            </a:r>
            <a:r>
              <a:rPr lang="zh-CN" altLang="en-US" sz="2800" dirty="0">
                <a:sym typeface="+mn-ea"/>
              </a:rPr>
              <a:t>周  中期检查（课堂进行）</a:t>
            </a:r>
            <a:endParaRPr lang="en-US" altLang="zh-CN" sz="2800" dirty="0"/>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15</a:t>
            </a:r>
            <a:r>
              <a:rPr lang="zh-CN" altLang="en-US" sz="2800" dirty="0">
                <a:solidFill>
                  <a:srgbClr val="FF0000"/>
                </a:solidFill>
                <a:highlight>
                  <a:srgbClr val="FFFF00"/>
                </a:highlight>
                <a:sym typeface="+mn-ea"/>
              </a:rPr>
              <a:t>周       验收（课堂进行）</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周末   提交所有文档</a:t>
            </a:r>
            <a:endParaRPr lang="en-US" altLang="zh-CN" sz="2800" dirty="0">
              <a:solidFill>
                <a:srgbClr val="FF0000"/>
              </a:solidFill>
              <a:highlight>
                <a:srgbClr val="FFFF00"/>
              </a:highlight>
            </a:endParaRPr>
          </a:p>
          <a:p>
            <a:r>
              <a:rPr lang="zh-CN" altLang="en-US" sz="2800" dirty="0">
                <a:solidFill>
                  <a:srgbClr val="FF0000"/>
                </a:solidFill>
                <a:highlight>
                  <a:srgbClr val="FFFF00"/>
                </a:highlight>
                <a:sym typeface="+mn-ea"/>
              </a:rPr>
              <a:t>第</a:t>
            </a:r>
            <a:r>
              <a:rPr lang="en-US" altLang="zh-CN" sz="2800" dirty="0">
                <a:solidFill>
                  <a:srgbClr val="FF0000"/>
                </a:solidFill>
                <a:highlight>
                  <a:srgbClr val="FFFF00"/>
                </a:highlight>
                <a:sym typeface="+mn-ea"/>
              </a:rPr>
              <a:t>16</a:t>
            </a:r>
            <a:r>
              <a:rPr lang="zh-CN" altLang="en-US" sz="2800" dirty="0">
                <a:solidFill>
                  <a:srgbClr val="FF0000"/>
                </a:solidFill>
                <a:highlight>
                  <a:srgbClr val="FFFF00"/>
                </a:highlight>
                <a:sym typeface="+mn-ea"/>
              </a:rPr>
              <a:t>周       补验</a:t>
            </a:r>
            <a:endParaRPr lang="en-US" altLang="zh-CN" sz="2800" dirty="0">
              <a:solidFill>
                <a:srgbClr val="FF0000"/>
              </a:solidFill>
              <a:highlight>
                <a:srgbClr val="FFFF00"/>
              </a:highlight>
            </a:endParaRPr>
          </a:p>
          <a:p>
            <a:r>
              <a:rPr lang="zh-CN" altLang="en-US" sz="2800" dirty="0"/>
              <a:t>每周提交周报到教学云</a:t>
            </a:r>
            <a:r>
              <a:rPr lang="zh-CN" altLang="en-US" sz="2800" dirty="0"/>
              <a:t>平台（第五周开始）</a:t>
            </a:r>
            <a:endParaRPr lang="zh-C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609600" y="30480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二、开发软件的基本知识</a:t>
            </a:r>
            <a:endParaRPr lang="zh-CN" altLang="en-US" sz="4000" b="1" dirty="0">
              <a:solidFill>
                <a:schemeClr val="accent2"/>
              </a:solidFill>
              <a:ea typeface="楷体_GB2312" pitchFamily="49" charset="-122"/>
            </a:endParaRPr>
          </a:p>
        </p:txBody>
      </p:sp>
      <p:sp>
        <p:nvSpPr>
          <p:cNvPr id="6147" name="Rectangle 3"/>
          <p:cNvSpPr>
            <a:spLocks noGrp="1"/>
          </p:cNvSpPr>
          <p:nvPr>
            <p:ph idx="1" hasCustomPrompt="1"/>
          </p:nvPr>
        </p:nvSpPr>
        <p:spPr>
          <a:xfrm>
            <a:off x="395288" y="1557338"/>
            <a:ext cx="8424862" cy="4724400"/>
          </a:xfrm>
        </p:spPr>
        <p:txBody>
          <a:bodyPr vert="horz" wrap="square" lIns="91440" tIns="45720" rIns="91440" bIns="45720" anchor="t" anchorCtr="0"/>
          <a:p>
            <a:pPr eaLnBrk="1" hangingPunct="1">
              <a:lnSpc>
                <a:spcPct val="80000"/>
              </a:lnSpc>
              <a:buNone/>
            </a:pPr>
            <a:r>
              <a:rPr lang="en-US" altLang="zh-CN" sz="4000" dirty="0">
                <a:solidFill>
                  <a:srgbClr val="990000"/>
                </a:solidFill>
                <a:latin typeface="隶书" panose="02010509060101010101" pitchFamily="49" charset="-122"/>
                <a:ea typeface="隶书" panose="02010509060101010101" pitchFamily="49" charset="-122"/>
              </a:rPr>
              <a:t>1. </a:t>
            </a:r>
            <a:r>
              <a:rPr lang="zh-CN" altLang="en-US" sz="4000" dirty="0">
                <a:solidFill>
                  <a:srgbClr val="990000"/>
                </a:solidFill>
                <a:latin typeface="隶书" panose="02010509060101010101" pitchFamily="49" charset="-122"/>
                <a:ea typeface="隶书" panose="02010509060101010101" pitchFamily="49" charset="-122"/>
              </a:rPr>
              <a:t>软件的组成</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lnSpc>
                <a:spcPct val="80000"/>
              </a:lnSpc>
            </a:pPr>
            <a:r>
              <a:rPr lang="zh-CN" altLang="en-US" b="1" dirty="0">
                <a:ea typeface="隶书" panose="02010509060101010101" pitchFamily="49" charset="-122"/>
              </a:rPr>
              <a:t>应用程序</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直接面向用户为解决特定问题而编写的程序。</a:t>
            </a:r>
            <a:endParaRPr lang="zh-CN" altLang="en-US" sz="2800" dirty="0"/>
          </a:p>
          <a:p>
            <a:pPr eaLnBrk="1" hangingPunct="1">
              <a:lnSpc>
                <a:spcPct val="80000"/>
              </a:lnSpc>
            </a:pPr>
            <a:r>
              <a:rPr lang="zh-CN" altLang="en-US" b="1" dirty="0">
                <a:ea typeface="隶书" panose="02010509060101010101" pitchFamily="49" charset="-122"/>
              </a:rPr>
              <a:t>系统程序</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应用程序的支撑部分。如操作系统、编译程序等。</a:t>
            </a:r>
            <a:endParaRPr lang="zh-CN" altLang="en-US" dirty="0"/>
          </a:p>
          <a:p>
            <a:pPr eaLnBrk="1" hangingPunct="1">
              <a:lnSpc>
                <a:spcPct val="80000"/>
              </a:lnSpc>
            </a:pPr>
            <a:r>
              <a:rPr lang="zh-CN" altLang="en-US" b="1" dirty="0">
                <a:ea typeface="隶书" panose="02010509060101010101" pitchFamily="49" charset="-122"/>
              </a:rPr>
              <a:t>面向用户的文档</a:t>
            </a:r>
            <a:endParaRPr lang="zh-CN" altLang="en-US" b="1" dirty="0">
              <a:ea typeface="隶书" panose="02010509060101010101" pitchFamily="49" charset="-122"/>
            </a:endParaRPr>
          </a:p>
          <a:p>
            <a:pPr eaLnBrk="1" hangingPunct="1">
              <a:lnSpc>
                <a:spcPct val="80000"/>
              </a:lnSpc>
              <a:buNone/>
            </a:pPr>
            <a:r>
              <a:rPr lang="zh-CN" altLang="en-US" dirty="0"/>
              <a:t>    </a:t>
            </a:r>
            <a:r>
              <a:rPr lang="zh-CN" altLang="en-US" sz="2800" dirty="0"/>
              <a:t>指明如何使用、维护、修改程序。如用户手册、操作手册等。</a:t>
            </a:r>
            <a:endParaRPr lang="zh-CN" altLang="en-US" dirty="0"/>
          </a:p>
          <a:p>
            <a:pPr eaLnBrk="1" hangingPunct="1">
              <a:lnSpc>
                <a:spcPct val="80000"/>
              </a:lnSpc>
            </a:pPr>
            <a:r>
              <a:rPr lang="zh-CN" altLang="en-US" b="1" dirty="0">
                <a:ea typeface="隶书" panose="02010509060101010101" pitchFamily="49" charset="-122"/>
              </a:rPr>
              <a:t>面向开发者的文档</a:t>
            </a:r>
            <a:endParaRPr lang="zh-CN" altLang="en-US" b="1" dirty="0">
              <a:ea typeface="隶书" panose="02010509060101010101" pitchFamily="49" charset="-122"/>
            </a:endParaRPr>
          </a:p>
          <a:p>
            <a:pPr eaLnBrk="1" hangingPunct="1">
              <a:lnSpc>
                <a:spcPct val="80000"/>
              </a:lnSpc>
              <a:buNone/>
            </a:pPr>
            <a:r>
              <a:rPr lang="zh-CN" altLang="en-US" sz="2800" dirty="0"/>
              <a:t>     保证软件按质、按期有效地进行开发。</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609600" y="304800"/>
            <a:ext cx="7772400" cy="1143000"/>
          </a:xfrm>
        </p:spPr>
        <p:txBody>
          <a:bodyPr vert="horz" wrap="square" lIns="91440" tIns="45720" rIns="91440" bIns="45720" anchor="ctr" anchorCtr="0"/>
          <a:p>
            <a:pPr algn="l" eaLnBrk="1" hangingPunct="1"/>
            <a:r>
              <a:rPr lang="zh-CN" altLang="en-US" sz="4000" b="1" dirty="0">
                <a:solidFill>
                  <a:schemeClr val="accent2"/>
                </a:solidFill>
                <a:ea typeface="楷体_GB2312" pitchFamily="49" charset="-122"/>
              </a:rPr>
              <a:t>二、开发软件的基本知识</a:t>
            </a:r>
            <a:r>
              <a:rPr lang="zh-CN" altLang="en-US" sz="4000" dirty="0">
                <a:solidFill>
                  <a:schemeClr val="accent2"/>
                </a:solidFill>
                <a:ea typeface="楷体_GB2312" pitchFamily="49" charset="-122"/>
              </a:rPr>
              <a:t>（续）</a:t>
            </a:r>
            <a:endParaRPr lang="zh-CN" altLang="en-US" sz="4000" dirty="0">
              <a:solidFill>
                <a:schemeClr val="accent2"/>
              </a:solidFill>
              <a:ea typeface="楷体_GB2312" pitchFamily="49" charset="-122"/>
            </a:endParaRPr>
          </a:p>
        </p:txBody>
      </p:sp>
      <p:sp>
        <p:nvSpPr>
          <p:cNvPr id="7171" name="Rectangle 5"/>
          <p:cNvSpPr>
            <a:spLocks noGrp="1"/>
          </p:cNvSpPr>
          <p:nvPr>
            <p:ph idx="1" hasCustomPrompt="1"/>
          </p:nvPr>
        </p:nvSpPr>
        <p:spPr>
          <a:xfrm>
            <a:off x="323850" y="1484313"/>
            <a:ext cx="8424863" cy="4724400"/>
          </a:xfrm>
        </p:spPr>
        <p:txBody>
          <a:bodyPr vert="horz" wrap="square" lIns="91440" tIns="45720" rIns="91440" bIns="45720" anchor="t" anchorCtr="0"/>
          <a:p>
            <a:pPr eaLnBrk="1" hangingPunct="1">
              <a:buNone/>
            </a:pPr>
            <a:r>
              <a:rPr lang="en-US" altLang="zh-CN" sz="4000" dirty="0">
                <a:solidFill>
                  <a:srgbClr val="990000"/>
                </a:solidFill>
                <a:latin typeface="隶书" panose="02010509060101010101" pitchFamily="49" charset="-122"/>
                <a:ea typeface="隶书" panose="02010509060101010101" pitchFamily="49" charset="-122"/>
              </a:rPr>
              <a:t>2. </a:t>
            </a:r>
            <a:r>
              <a:rPr lang="zh-CN" altLang="en-US" sz="4000" dirty="0">
                <a:solidFill>
                  <a:srgbClr val="990000"/>
                </a:solidFill>
                <a:latin typeface="隶书" panose="02010509060101010101" pitchFamily="49" charset="-122"/>
                <a:ea typeface="隶书" panose="02010509060101010101" pitchFamily="49" charset="-122"/>
              </a:rPr>
              <a:t>开发软件的几个阶段</a:t>
            </a:r>
            <a:endParaRPr lang="zh-CN" altLang="en-US" sz="4000" dirty="0">
              <a:solidFill>
                <a:srgbClr val="990000"/>
              </a:solidFill>
              <a:latin typeface="隶书" panose="02010509060101010101" pitchFamily="49" charset="-122"/>
              <a:ea typeface="隶书" panose="02010509060101010101" pitchFamily="49" charset="-122"/>
            </a:endParaRPr>
          </a:p>
          <a:p>
            <a:pPr eaLnBrk="1" hangingPunct="1"/>
            <a:r>
              <a:rPr lang="zh-CN" altLang="en-US" sz="2800" b="1" dirty="0">
                <a:ea typeface="楷体_GB2312" pitchFamily="49" charset="-122"/>
              </a:rPr>
              <a:t>需求分析</a:t>
            </a:r>
            <a:r>
              <a:rPr lang="zh-CN" altLang="en-US" sz="2800" dirty="0"/>
              <a:t>：</a:t>
            </a:r>
            <a:r>
              <a:rPr lang="zh-CN" altLang="en-US" sz="2400" dirty="0"/>
              <a:t>明确任务定义是什么，限制条件是什么。例如：输入</a:t>
            </a:r>
            <a:r>
              <a:rPr lang="en-US" altLang="zh-CN" sz="2400" dirty="0"/>
              <a:t>/</a:t>
            </a:r>
            <a:r>
              <a:rPr lang="zh-CN" altLang="en-US" sz="2400" dirty="0"/>
              <a:t>输出数据的类型、值的范围以及形式等。</a:t>
            </a:r>
            <a:endParaRPr lang="zh-CN" altLang="en-US" sz="2400" dirty="0"/>
          </a:p>
          <a:p>
            <a:pPr eaLnBrk="1" hangingPunct="1"/>
            <a:r>
              <a:rPr lang="zh-CN" altLang="en-US" sz="2800" b="1" dirty="0">
                <a:ea typeface="楷体_GB2312" pitchFamily="49" charset="-122"/>
              </a:rPr>
              <a:t>概要设计</a:t>
            </a:r>
            <a:r>
              <a:rPr lang="zh-CN" altLang="en-US" sz="2800" dirty="0"/>
              <a:t>：</a:t>
            </a:r>
            <a:r>
              <a:rPr lang="zh-CN" altLang="en-US" sz="2400" dirty="0"/>
              <a:t>定义所需的数据结构；划分结构清晰、层次分明的主模块和各子功能模块；定义各模块之间的接口。</a:t>
            </a:r>
            <a:endParaRPr lang="zh-CN" altLang="en-US" sz="2400" dirty="0"/>
          </a:p>
          <a:p>
            <a:pPr eaLnBrk="1" hangingPunct="1"/>
            <a:r>
              <a:rPr lang="zh-CN" altLang="en-US" sz="2800" b="1" dirty="0">
                <a:ea typeface="楷体_GB2312" pitchFamily="49" charset="-122"/>
              </a:rPr>
              <a:t>详细设计</a:t>
            </a:r>
            <a:r>
              <a:rPr lang="zh-CN" altLang="en-US" sz="2800" dirty="0"/>
              <a:t>：</a:t>
            </a:r>
            <a:r>
              <a:rPr lang="zh-CN" altLang="en-US" sz="2400" dirty="0"/>
              <a:t>对模块流程进行描述，定义数据结构的基本操作，画出函数调用关系，写出函数的伪码算法。</a:t>
            </a:r>
            <a:endParaRPr lang="zh-CN" altLang="en-US" sz="2400" dirty="0"/>
          </a:p>
          <a:p>
            <a:pPr eaLnBrk="1" hangingPunct="1"/>
            <a:r>
              <a:rPr lang="zh-CN" altLang="en-US" sz="2800" b="1" dirty="0">
                <a:ea typeface="楷体_GB2312" pitchFamily="49" charset="-122"/>
              </a:rPr>
              <a:t>编码</a:t>
            </a:r>
            <a:r>
              <a:rPr lang="zh-CN" altLang="en-US" sz="2800" dirty="0"/>
              <a:t>：</a:t>
            </a:r>
            <a:r>
              <a:rPr lang="zh-CN" altLang="en-US" sz="2400" dirty="0"/>
              <a:t>选择一种合适的程序设计语言（软件开发环境），按设计说明产生程序。</a:t>
            </a:r>
            <a:endParaRPr lang="zh-CN" altLang="en-US" sz="2400" dirty="0"/>
          </a:p>
          <a:p>
            <a:pPr eaLnBrk="1" hangingPunct="1"/>
            <a:r>
              <a:rPr lang="zh-CN" altLang="en-US" sz="2800" b="1" dirty="0">
                <a:ea typeface="楷体_GB2312" pitchFamily="49" charset="-122"/>
              </a:rPr>
              <a:t>测试</a:t>
            </a:r>
            <a:r>
              <a:rPr lang="zh-CN" altLang="en-US" sz="2800" dirty="0"/>
              <a:t>：</a:t>
            </a:r>
            <a:r>
              <a:rPr lang="zh-CN" altLang="en-US" sz="2400" dirty="0"/>
              <a:t>设计测试用例，对软件进行测试。</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827088" y="115888"/>
            <a:ext cx="5010150" cy="419100"/>
          </a:xfrm>
        </p:spPr>
        <p:txBody>
          <a:bodyPr vert="horz" wrap="square" lIns="91440" tIns="45720" rIns="91440" bIns="45720" anchor="ctr" anchorCtr="0"/>
          <a:p>
            <a:pPr defTabSz="843280"/>
            <a:r>
              <a:rPr lang="en-GB" altLang="zh-CN" dirty="0"/>
              <a:t>Waterfall Model</a:t>
            </a:r>
            <a:endParaRPr lang="en-GB" altLang="zh-CN" dirty="0"/>
          </a:p>
        </p:txBody>
      </p:sp>
      <p:sp>
        <p:nvSpPr>
          <p:cNvPr id="4099" name="Oval 3"/>
          <p:cNvSpPr>
            <a:spLocks noChangeArrowheads="1"/>
          </p:cNvSpPr>
          <p:nvPr/>
        </p:nvSpPr>
        <p:spPr bwMode="auto">
          <a:xfrm>
            <a:off x="838200" y="966788"/>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Text Box 4"/>
          <p:cNvSpPr txBox="1">
            <a:spLocks noChangeArrowheads="1"/>
          </p:cNvSpPr>
          <p:nvPr/>
        </p:nvSpPr>
        <p:spPr bwMode="auto">
          <a:xfrm>
            <a:off x="914400" y="1177925"/>
            <a:ext cx="16573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Requirements</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specification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Oval 5"/>
          <p:cNvSpPr>
            <a:spLocks noChangeArrowheads="1"/>
          </p:cNvSpPr>
          <p:nvPr/>
        </p:nvSpPr>
        <p:spPr bwMode="auto">
          <a:xfrm>
            <a:off x="2286000" y="1881188"/>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2" name="Text Box 6"/>
          <p:cNvSpPr txBox="1">
            <a:spLocks noChangeArrowheads="1"/>
          </p:cNvSpPr>
          <p:nvPr/>
        </p:nvSpPr>
        <p:spPr bwMode="auto">
          <a:xfrm>
            <a:off x="2438400" y="2233613"/>
            <a:ext cx="1528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Specification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Oval 7"/>
          <p:cNvSpPr>
            <a:spLocks noChangeArrowheads="1"/>
          </p:cNvSpPr>
          <p:nvPr/>
        </p:nvSpPr>
        <p:spPr bwMode="auto">
          <a:xfrm>
            <a:off x="3657600" y="2867025"/>
            <a:ext cx="1828800" cy="1054100"/>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4" name="Text Box 8"/>
          <p:cNvSpPr txBox="1">
            <a:spLocks noChangeArrowheads="1"/>
          </p:cNvSpPr>
          <p:nvPr/>
        </p:nvSpPr>
        <p:spPr bwMode="auto">
          <a:xfrm>
            <a:off x="4038600" y="3148013"/>
            <a:ext cx="9223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Design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5" name="Oval 9"/>
          <p:cNvSpPr>
            <a:spLocks noChangeArrowheads="1"/>
          </p:cNvSpPr>
          <p:nvPr/>
        </p:nvSpPr>
        <p:spPr bwMode="auto">
          <a:xfrm>
            <a:off x="5029200" y="3851275"/>
            <a:ext cx="1828800" cy="1054100"/>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6" name="Text Box 10"/>
          <p:cNvSpPr txBox="1">
            <a:spLocks noChangeArrowheads="1"/>
          </p:cNvSpPr>
          <p:nvPr/>
        </p:nvSpPr>
        <p:spPr bwMode="auto">
          <a:xfrm>
            <a:off x="5029200" y="4202113"/>
            <a:ext cx="18018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Implementation</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Oval 11"/>
          <p:cNvSpPr>
            <a:spLocks noChangeArrowheads="1"/>
          </p:cNvSpPr>
          <p:nvPr/>
        </p:nvSpPr>
        <p:spPr bwMode="auto">
          <a:xfrm>
            <a:off x="6477000" y="4835525"/>
            <a:ext cx="1828800" cy="1055688"/>
          </a:xfrm>
          <a:prstGeom prst="ellipse">
            <a:avLst/>
          </a:prstGeom>
          <a:solidFill>
            <a:srgbClr val="DDDDDD"/>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8" name="Text Box 12"/>
          <p:cNvSpPr txBox="1">
            <a:spLocks noChangeArrowheads="1"/>
          </p:cNvSpPr>
          <p:nvPr/>
        </p:nvSpPr>
        <p:spPr bwMode="auto">
          <a:xfrm>
            <a:off x="6858000" y="5187950"/>
            <a:ext cx="9350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Testing</a:t>
            </a:r>
            <a:endParaRPr kumimoji="1" lang="en-GB" altLang="zh-CN" sz="1845"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9" name="Arc 13"/>
          <p:cNvSpPr/>
          <p:nvPr/>
        </p:nvSpPr>
        <p:spPr bwMode="auto">
          <a:xfrm>
            <a:off x="2667000" y="1458913"/>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0" name="Arc 14"/>
          <p:cNvSpPr/>
          <p:nvPr/>
        </p:nvSpPr>
        <p:spPr bwMode="auto">
          <a:xfrm flipH="1" flipV="1">
            <a:off x="1752600" y="20224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1" name="Arc 15"/>
          <p:cNvSpPr/>
          <p:nvPr/>
        </p:nvSpPr>
        <p:spPr bwMode="auto">
          <a:xfrm>
            <a:off x="4114800" y="244475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2" name="Arc 16"/>
          <p:cNvSpPr/>
          <p:nvPr/>
        </p:nvSpPr>
        <p:spPr bwMode="auto">
          <a:xfrm>
            <a:off x="5486400" y="342900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3" name="Arc 17"/>
          <p:cNvSpPr/>
          <p:nvPr/>
        </p:nvSpPr>
        <p:spPr bwMode="auto">
          <a:xfrm>
            <a:off x="6858000" y="4413250"/>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4" name="Arc 18"/>
          <p:cNvSpPr/>
          <p:nvPr/>
        </p:nvSpPr>
        <p:spPr bwMode="auto">
          <a:xfrm flipH="1" flipV="1">
            <a:off x="3124200" y="29368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5" name="Arc 19"/>
          <p:cNvSpPr/>
          <p:nvPr/>
        </p:nvSpPr>
        <p:spPr bwMode="auto">
          <a:xfrm flipH="1" flipV="1">
            <a:off x="4495800" y="392112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6" name="Arc 20"/>
          <p:cNvSpPr/>
          <p:nvPr/>
        </p:nvSpPr>
        <p:spPr bwMode="auto">
          <a:xfrm flipH="1" flipV="1">
            <a:off x="5943600" y="4905375"/>
            <a:ext cx="533400" cy="4222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17" name="Text Box 21"/>
          <p:cNvSpPr txBox="1">
            <a:spLocks noChangeArrowheads="1"/>
          </p:cNvSpPr>
          <p:nvPr/>
        </p:nvSpPr>
        <p:spPr bwMode="auto">
          <a:xfrm>
            <a:off x="533400" y="4343400"/>
            <a:ext cx="28987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Process is iterative,</a:t>
            </a:r>
            <a:endPar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but not incremental.</a:t>
            </a:r>
            <a:endParaRPr kumimoji="1" lang="en-GB" altLang="zh-CN" sz="2215"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539750" y="188913"/>
            <a:ext cx="5937250" cy="417512"/>
          </a:xfrm>
        </p:spPr>
        <p:txBody>
          <a:bodyPr vert="horz" wrap="square" lIns="91440" tIns="45720" rIns="91440" bIns="45720" anchor="ctr" anchorCtr="0"/>
          <a:p>
            <a:r>
              <a:rPr lang="en-GB" altLang="zh-CN" dirty="0"/>
              <a:t>Boehm’s Spiral Model</a:t>
            </a:r>
            <a:endParaRPr lang="zh-CN" altLang="en-US" dirty="0"/>
          </a:p>
        </p:txBody>
      </p:sp>
      <p:grpSp>
        <p:nvGrpSpPr>
          <p:cNvPr id="12291" name="Group 23"/>
          <p:cNvGrpSpPr/>
          <p:nvPr/>
        </p:nvGrpSpPr>
        <p:grpSpPr>
          <a:xfrm>
            <a:off x="584200" y="1044575"/>
            <a:ext cx="7896225" cy="4010025"/>
            <a:chOff x="399" y="533"/>
            <a:chExt cx="5388" cy="3456"/>
          </a:xfrm>
        </p:grpSpPr>
        <p:sp>
          <p:nvSpPr>
            <p:cNvPr id="5125" name="Line 4"/>
            <p:cNvSpPr>
              <a:spLocks noChangeShapeType="1"/>
            </p:cNvSpPr>
            <p:nvPr/>
          </p:nvSpPr>
          <p:spPr bwMode="auto">
            <a:xfrm>
              <a:off x="782" y="2405"/>
              <a:ext cx="484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6" name="Line 5"/>
            <p:cNvSpPr>
              <a:spLocks noChangeShapeType="1"/>
            </p:cNvSpPr>
            <p:nvPr/>
          </p:nvSpPr>
          <p:spPr bwMode="auto">
            <a:xfrm flipV="1">
              <a:off x="1599" y="822"/>
              <a:ext cx="3311" cy="31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7" name="Line 6"/>
            <p:cNvSpPr>
              <a:spLocks noChangeShapeType="1"/>
            </p:cNvSpPr>
            <p:nvPr/>
          </p:nvSpPr>
          <p:spPr bwMode="auto">
            <a:xfrm flipH="1" flipV="1">
              <a:off x="1599" y="822"/>
              <a:ext cx="3311" cy="31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8" name="Text Box 7"/>
            <p:cNvSpPr txBox="1">
              <a:spLocks noChangeArrowheads="1"/>
            </p:cNvSpPr>
            <p:nvPr/>
          </p:nvSpPr>
          <p:spPr bwMode="auto">
            <a:xfrm>
              <a:off x="2799" y="1109"/>
              <a:ext cx="80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Analysis</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9" name="Text Box 8"/>
            <p:cNvSpPr txBox="1">
              <a:spLocks noChangeArrowheads="1"/>
            </p:cNvSpPr>
            <p:nvPr/>
          </p:nvSpPr>
          <p:spPr bwMode="auto">
            <a:xfrm>
              <a:off x="4575" y="1541"/>
              <a:ext cx="67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Design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0" name="Text Box 9"/>
            <p:cNvSpPr txBox="1">
              <a:spLocks noChangeArrowheads="1"/>
            </p:cNvSpPr>
            <p:nvPr/>
          </p:nvSpPr>
          <p:spPr bwMode="auto">
            <a:xfrm>
              <a:off x="4431" y="3269"/>
              <a:ext cx="135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Implementation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1" name="Text Box 10"/>
            <p:cNvSpPr txBox="1">
              <a:spLocks noChangeArrowheads="1"/>
            </p:cNvSpPr>
            <p:nvPr/>
          </p:nvSpPr>
          <p:spPr bwMode="auto">
            <a:xfrm>
              <a:off x="2559" y="3509"/>
              <a:ext cx="9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Integration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2" name="Text Box 11"/>
            <p:cNvSpPr txBox="1">
              <a:spLocks noChangeArrowheads="1"/>
            </p:cNvSpPr>
            <p:nvPr/>
          </p:nvSpPr>
          <p:spPr bwMode="auto">
            <a:xfrm>
              <a:off x="399" y="1013"/>
              <a:ext cx="1129"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Requirement</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specification</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3" name="Text Box 12"/>
            <p:cNvSpPr txBox="1">
              <a:spLocks noChangeArrowheads="1"/>
            </p:cNvSpPr>
            <p:nvPr/>
          </p:nvSpPr>
          <p:spPr bwMode="auto">
            <a:xfrm>
              <a:off x="591" y="3221"/>
              <a:ext cx="1097"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Prototyping/</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testing</a:t>
              </a:r>
              <a:endParaRPr kumimoji="1" lang="en-GB" altLang="zh-CN"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4" name="Arc 13"/>
            <p:cNvSpPr/>
            <p:nvPr/>
          </p:nvSpPr>
          <p:spPr bwMode="auto">
            <a:xfrm>
              <a:off x="2751" y="1974"/>
              <a:ext cx="961" cy="43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07"/>
                  </a:moveTo>
                  <a:cubicBezTo>
                    <a:pt x="51" y="9614"/>
                    <a:pt x="9706" y="-1"/>
                    <a:pt x="21600" y="0"/>
                  </a:cubicBezTo>
                  <a:cubicBezTo>
                    <a:pt x="33529" y="0"/>
                    <a:pt x="43200" y="9670"/>
                    <a:pt x="43200" y="21600"/>
                  </a:cubicBezTo>
                </a:path>
                <a:path w="43200" h="21600" stroke="0" extrusionOk="0">
                  <a:moveTo>
                    <a:pt x="0" y="21507"/>
                  </a:moveTo>
                  <a:cubicBezTo>
                    <a:pt x="51" y="9614"/>
                    <a:pt x="9706" y="-1"/>
                    <a:pt x="21600" y="0"/>
                  </a:cubicBezTo>
                  <a:cubicBezTo>
                    <a:pt x="33529" y="0"/>
                    <a:pt x="43200" y="9670"/>
                    <a:pt x="43200" y="21600"/>
                  </a:cubicBezTo>
                  <a:lnTo>
                    <a:pt x="21600" y="21600"/>
                  </a:lnTo>
                  <a:lnTo>
                    <a:pt x="0" y="21507"/>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5" name="Arc 14"/>
            <p:cNvSpPr/>
            <p:nvPr/>
          </p:nvSpPr>
          <p:spPr bwMode="auto">
            <a:xfrm rot="5400000">
              <a:off x="2653" y="1974"/>
              <a:ext cx="684" cy="1441"/>
            </a:xfrm>
            <a:custGeom>
              <a:avLst/>
              <a:gdLst>
                <a:gd name="T0" fmla="*/ 0 w 25587"/>
                <a:gd name="T1" fmla="*/ 0 h 43200"/>
                <a:gd name="T2" fmla="*/ 0 w 25587"/>
                <a:gd name="T3" fmla="*/ 0 h 43200"/>
                <a:gd name="T4" fmla="*/ 0 w 25587"/>
                <a:gd name="T5" fmla="*/ 0 h 43200"/>
                <a:gd name="T6" fmla="*/ 0 60000 65536"/>
                <a:gd name="T7" fmla="*/ 0 60000 65536"/>
                <a:gd name="T8" fmla="*/ 0 60000 65536"/>
                <a:gd name="T9" fmla="*/ 0 w 25587"/>
                <a:gd name="T10" fmla="*/ 0 h 43200"/>
                <a:gd name="T11" fmla="*/ 25587 w 25587"/>
                <a:gd name="T12" fmla="*/ 43200 h 43200"/>
              </a:gdLst>
              <a:ahLst/>
              <a:cxnLst>
                <a:cxn ang="T6">
                  <a:pos x="T0" y="T1"/>
                </a:cxn>
                <a:cxn ang="T7">
                  <a:pos x="T2" y="T3"/>
                </a:cxn>
                <a:cxn ang="T8">
                  <a:pos x="T4" y="T5"/>
                </a:cxn>
              </a:cxnLst>
              <a:rect l="T9" t="T10" r="T11" b="T12"/>
              <a:pathLst>
                <a:path w="25587" h="43200" fill="none" extrusionOk="0">
                  <a:moveTo>
                    <a:pt x="0" y="371"/>
                  </a:moveTo>
                  <a:cubicBezTo>
                    <a:pt x="1314" y="124"/>
                    <a:pt x="2649" y="-1"/>
                    <a:pt x="3987" y="0"/>
                  </a:cubicBezTo>
                  <a:cubicBezTo>
                    <a:pt x="15916" y="0"/>
                    <a:pt x="25587" y="9670"/>
                    <a:pt x="25587" y="21600"/>
                  </a:cubicBezTo>
                  <a:cubicBezTo>
                    <a:pt x="25587" y="33529"/>
                    <a:pt x="15916" y="43200"/>
                    <a:pt x="3987" y="43200"/>
                  </a:cubicBezTo>
                  <a:cubicBezTo>
                    <a:pt x="3256" y="43200"/>
                    <a:pt x="2527" y="43162"/>
                    <a:pt x="1800" y="43089"/>
                  </a:cubicBezTo>
                </a:path>
                <a:path w="25587" h="43200" stroke="0" extrusionOk="0">
                  <a:moveTo>
                    <a:pt x="0" y="371"/>
                  </a:moveTo>
                  <a:cubicBezTo>
                    <a:pt x="1314" y="124"/>
                    <a:pt x="2649" y="-1"/>
                    <a:pt x="3987" y="0"/>
                  </a:cubicBezTo>
                  <a:cubicBezTo>
                    <a:pt x="15916" y="0"/>
                    <a:pt x="25587" y="9670"/>
                    <a:pt x="25587" y="21600"/>
                  </a:cubicBezTo>
                  <a:cubicBezTo>
                    <a:pt x="25587" y="33529"/>
                    <a:pt x="15916" y="43200"/>
                    <a:pt x="3987" y="43200"/>
                  </a:cubicBezTo>
                  <a:cubicBezTo>
                    <a:pt x="3256" y="43200"/>
                    <a:pt x="2527" y="43162"/>
                    <a:pt x="1800" y="43089"/>
                  </a:cubicBezTo>
                  <a:lnTo>
                    <a:pt x="3987" y="21600"/>
                  </a:lnTo>
                  <a:lnTo>
                    <a:pt x="0" y="37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6" name="Arc 15"/>
            <p:cNvSpPr/>
            <p:nvPr/>
          </p:nvSpPr>
          <p:spPr bwMode="auto">
            <a:xfrm>
              <a:off x="2273" y="1545"/>
              <a:ext cx="1975" cy="873"/>
            </a:xfrm>
            <a:custGeom>
              <a:avLst/>
              <a:gdLst>
                <a:gd name="T0" fmla="*/ 0 w 43200"/>
                <a:gd name="T1" fmla="*/ 0 h 23474"/>
                <a:gd name="T2" fmla="*/ 0 w 43200"/>
                <a:gd name="T3" fmla="*/ 0 h 23474"/>
                <a:gd name="T4" fmla="*/ 0 w 43200"/>
                <a:gd name="T5" fmla="*/ 0 h 23474"/>
                <a:gd name="T6" fmla="*/ 0 60000 65536"/>
                <a:gd name="T7" fmla="*/ 0 60000 65536"/>
                <a:gd name="T8" fmla="*/ 0 60000 65536"/>
                <a:gd name="T9" fmla="*/ 0 w 43200"/>
                <a:gd name="T10" fmla="*/ 0 h 23474"/>
                <a:gd name="T11" fmla="*/ 43200 w 43200"/>
                <a:gd name="T12" fmla="*/ 23474 h 23474"/>
              </a:gdLst>
              <a:ahLst/>
              <a:cxnLst>
                <a:cxn ang="T6">
                  <a:pos x="T0" y="T1"/>
                </a:cxn>
                <a:cxn ang="T7">
                  <a:pos x="T2" y="T3"/>
                </a:cxn>
                <a:cxn ang="T8">
                  <a:pos x="T4" y="T5"/>
                </a:cxn>
              </a:cxnLst>
              <a:rect l="T9" t="T10" r="T11" b="T12"/>
              <a:pathLst>
                <a:path w="43200" h="23474" fill="none" extrusionOk="0">
                  <a:moveTo>
                    <a:pt x="45" y="22994"/>
                  </a:moveTo>
                  <a:cubicBezTo>
                    <a:pt x="15" y="22530"/>
                    <a:pt x="0" y="22065"/>
                    <a:pt x="0" y="21600"/>
                  </a:cubicBezTo>
                  <a:cubicBezTo>
                    <a:pt x="0" y="9670"/>
                    <a:pt x="9670" y="0"/>
                    <a:pt x="21600" y="0"/>
                  </a:cubicBezTo>
                  <a:cubicBezTo>
                    <a:pt x="33529" y="0"/>
                    <a:pt x="43200" y="9670"/>
                    <a:pt x="43200" y="21600"/>
                  </a:cubicBezTo>
                  <a:cubicBezTo>
                    <a:pt x="43200" y="22225"/>
                    <a:pt x="43172" y="22850"/>
                    <a:pt x="43118" y="23473"/>
                  </a:cubicBezTo>
                </a:path>
                <a:path w="43200" h="23474" stroke="0" extrusionOk="0">
                  <a:moveTo>
                    <a:pt x="45" y="22994"/>
                  </a:moveTo>
                  <a:cubicBezTo>
                    <a:pt x="15" y="22530"/>
                    <a:pt x="0" y="22065"/>
                    <a:pt x="0" y="21600"/>
                  </a:cubicBezTo>
                  <a:cubicBezTo>
                    <a:pt x="0" y="9670"/>
                    <a:pt x="9670" y="0"/>
                    <a:pt x="21600" y="0"/>
                  </a:cubicBezTo>
                  <a:cubicBezTo>
                    <a:pt x="33529" y="0"/>
                    <a:pt x="43200" y="9670"/>
                    <a:pt x="43200" y="21600"/>
                  </a:cubicBezTo>
                  <a:cubicBezTo>
                    <a:pt x="43200" y="22225"/>
                    <a:pt x="43172" y="22850"/>
                    <a:pt x="43118" y="23473"/>
                  </a:cubicBezTo>
                  <a:lnTo>
                    <a:pt x="21600" y="21600"/>
                  </a:lnTo>
                  <a:lnTo>
                    <a:pt x="45" y="22994"/>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7" name="Arc 16"/>
            <p:cNvSpPr/>
            <p:nvPr/>
          </p:nvSpPr>
          <p:spPr bwMode="auto">
            <a:xfrm>
              <a:off x="1792" y="1013"/>
              <a:ext cx="2977" cy="1430"/>
            </a:xfrm>
            <a:custGeom>
              <a:avLst/>
              <a:gdLst>
                <a:gd name="T0" fmla="*/ 0 w 43200"/>
                <a:gd name="T1" fmla="*/ 0 h 22991"/>
                <a:gd name="T2" fmla="*/ 0 w 43200"/>
                <a:gd name="T3" fmla="*/ 0 h 22991"/>
                <a:gd name="T4" fmla="*/ 0 w 43200"/>
                <a:gd name="T5" fmla="*/ 0 h 22991"/>
                <a:gd name="T6" fmla="*/ 0 60000 65536"/>
                <a:gd name="T7" fmla="*/ 0 60000 65536"/>
                <a:gd name="T8" fmla="*/ 0 60000 65536"/>
                <a:gd name="T9" fmla="*/ 0 w 43200"/>
                <a:gd name="T10" fmla="*/ 0 h 22991"/>
                <a:gd name="T11" fmla="*/ 43200 w 43200"/>
                <a:gd name="T12" fmla="*/ 22991 h 22991"/>
              </a:gdLst>
              <a:ahLst/>
              <a:cxnLst>
                <a:cxn ang="T6">
                  <a:pos x="T0" y="T1"/>
                </a:cxn>
                <a:cxn ang="T7">
                  <a:pos x="T2" y="T3"/>
                </a:cxn>
                <a:cxn ang="T8">
                  <a:pos x="T4" y="T5"/>
                </a:cxn>
              </a:cxnLst>
              <a:rect l="T9" t="T10" r="T11" b="T12"/>
              <a:pathLst>
                <a:path w="43200" h="22991" fill="none" extrusionOk="0">
                  <a:moveTo>
                    <a:pt x="44" y="22991"/>
                  </a:moveTo>
                  <a:cubicBezTo>
                    <a:pt x="14" y="22527"/>
                    <a:pt x="0" y="22064"/>
                    <a:pt x="0" y="21600"/>
                  </a:cubicBezTo>
                  <a:cubicBezTo>
                    <a:pt x="0" y="9670"/>
                    <a:pt x="9670" y="0"/>
                    <a:pt x="21600" y="0"/>
                  </a:cubicBezTo>
                  <a:cubicBezTo>
                    <a:pt x="33529" y="0"/>
                    <a:pt x="43200" y="9670"/>
                    <a:pt x="43200" y="21600"/>
                  </a:cubicBezTo>
                  <a:cubicBezTo>
                    <a:pt x="43200" y="21953"/>
                    <a:pt x="43191" y="22306"/>
                    <a:pt x="43173" y="22659"/>
                  </a:cubicBezTo>
                </a:path>
                <a:path w="43200" h="22991" stroke="0" extrusionOk="0">
                  <a:moveTo>
                    <a:pt x="44" y="22991"/>
                  </a:moveTo>
                  <a:cubicBezTo>
                    <a:pt x="14" y="22527"/>
                    <a:pt x="0" y="22064"/>
                    <a:pt x="0" y="21600"/>
                  </a:cubicBezTo>
                  <a:cubicBezTo>
                    <a:pt x="0" y="9670"/>
                    <a:pt x="9670" y="0"/>
                    <a:pt x="21600" y="0"/>
                  </a:cubicBezTo>
                  <a:cubicBezTo>
                    <a:pt x="33529" y="0"/>
                    <a:pt x="43200" y="9670"/>
                    <a:pt x="43200" y="21600"/>
                  </a:cubicBezTo>
                  <a:cubicBezTo>
                    <a:pt x="43200" y="21953"/>
                    <a:pt x="43191" y="22306"/>
                    <a:pt x="43173" y="22659"/>
                  </a:cubicBezTo>
                  <a:lnTo>
                    <a:pt x="21600" y="21600"/>
                  </a:lnTo>
                  <a:lnTo>
                    <a:pt x="44" y="2299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8" name="Arc 17"/>
            <p:cNvSpPr/>
            <p:nvPr/>
          </p:nvSpPr>
          <p:spPr bwMode="auto">
            <a:xfrm rot="5400000">
              <a:off x="2512" y="1687"/>
              <a:ext cx="1008" cy="2449"/>
            </a:xfrm>
            <a:custGeom>
              <a:avLst/>
              <a:gdLst>
                <a:gd name="T0" fmla="*/ 0 w 23786"/>
                <a:gd name="T1" fmla="*/ 0 h 43200"/>
                <a:gd name="T2" fmla="*/ 0 w 23786"/>
                <a:gd name="T3" fmla="*/ 0 h 43200"/>
                <a:gd name="T4" fmla="*/ 0 w 23786"/>
                <a:gd name="T5" fmla="*/ 0 h 43200"/>
                <a:gd name="T6" fmla="*/ 0 60000 65536"/>
                <a:gd name="T7" fmla="*/ 0 60000 65536"/>
                <a:gd name="T8" fmla="*/ 0 60000 65536"/>
                <a:gd name="T9" fmla="*/ 0 w 23786"/>
                <a:gd name="T10" fmla="*/ 0 h 43200"/>
                <a:gd name="T11" fmla="*/ 23786 w 23786"/>
                <a:gd name="T12" fmla="*/ 43200 h 43200"/>
              </a:gdLst>
              <a:ahLst/>
              <a:cxnLst>
                <a:cxn ang="T6">
                  <a:pos x="T0" y="T1"/>
                </a:cxn>
                <a:cxn ang="T7">
                  <a:pos x="T2" y="T3"/>
                </a:cxn>
                <a:cxn ang="T8">
                  <a:pos x="T4" y="T5"/>
                </a:cxn>
              </a:cxnLst>
              <a:rect l="T9" t="T10" r="T11" b="T12"/>
              <a:pathLst>
                <a:path w="23786" h="43200" fill="none" extrusionOk="0">
                  <a:moveTo>
                    <a:pt x="1007" y="32"/>
                  </a:moveTo>
                  <a:cubicBezTo>
                    <a:pt x="1399" y="10"/>
                    <a:pt x="1792" y="-1"/>
                    <a:pt x="2186" y="0"/>
                  </a:cubicBezTo>
                  <a:cubicBezTo>
                    <a:pt x="14115" y="0"/>
                    <a:pt x="23786" y="9670"/>
                    <a:pt x="23786" y="21600"/>
                  </a:cubicBezTo>
                  <a:cubicBezTo>
                    <a:pt x="23786" y="33529"/>
                    <a:pt x="14115" y="43200"/>
                    <a:pt x="2186" y="43200"/>
                  </a:cubicBezTo>
                  <a:cubicBezTo>
                    <a:pt x="1455" y="43200"/>
                    <a:pt x="726" y="43162"/>
                    <a:pt x="-1" y="43089"/>
                  </a:cubicBezTo>
                </a:path>
                <a:path w="23786" h="43200" stroke="0" extrusionOk="0">
                  <a:moveTo>
                    <a:pt x="1007" y="32"/>
                  </a:moveTo>
                  <a:cubicBezTo>
                    <a:pt x="1399" y="10"/>
                    <a:pt x="1792" y="-1"/>
                    <a:pt x="2186" y="0"/>
                  </a:cubicBezTo>
                  <a:cubicBezTo>
                    <a:pt x="14115" y="0"/>
                    <a:pt x="23786" y="9670"/>
                    <a:pt x="23786" y="21600"/>
                  </a:cubicBezTo>
                  <a:cubicBezTo>
                    <a:pt x="23786" y="33529"/>
                    <a:pt x="14115" y="43200"/>
                    <a:pt x="2186" y="43200"/>
                  </a:cubicBezTo>
                  <a:cubicBezTo>
                    <a:pt x="1455" y="43200"/>
                    <a:pt x="726" y="43162"/>
                    <a:pt x="-1" y="43089"/>
                  </a:cubicBezTo>
                  <a:lnTo>
                    <a:pt x="2186" y="21600"/>
                  </a:lnTo>
                  <a:lnTo>
                    <a:pt x="1007" y="32"/>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39" name="Arc 18"/>
            <p:cNvSpPr/>
            <p:nvPr/>
          </p:nvSpPr>
          <p:spPr bwMode="auto">
            <a:xfrm rot="5400000">
              <a:off x="2272" y="1399"/>
              <a:ext cx="1500" cy="3505"/>
            </a:xfrm>
            <a:custGeom>
              <a:avLst/>
              <a:gdLst>
                <a:gd name="T0" fmla="*/ 0 w 23222"/>
                <a:gd name="T1" fmla="*/ 0 h 43200"/>
                <a:gd name="T2" fmla="*/ 0 w 23222"/>
                <a:gd name="T3" fmla="*/ 0 h 43200"/>
                <a:gd name="T4" fmla="*/ 0 w 23222"/>
                <a:gd name="T5" fmla="*/ 0 h 43200"/>
                <a:gd name="T6" fmla="*/ 0 60000 65536"/>
                <a:gd name="T7" fmla="*/ 0 60000 65536"/>
                <a:gd name="T8" fmla="*/ 0 60000 65536"/>
                <a:gd name="T9" fmla="*/ 0 w 23222"/>
                <a:gd name="T10" fmla="*/ 0 h 43200"/>
                <a:gd name="T11" fmla="*/ 23222 w 23222"/>
                <a:gd name="T12" fmla="*/ 43200 h 43200"/>
              </a:gdLst>
              <a:ahLst/>
              <a:cxnLst>
                <a:cxn ang="T6">
                  <a:pos x="T0" y="T1"/>
                </a:cxn>
                <a:cxn ang="T7">
                  <a:pos x="T2" y="T3"/>
                </a:cxn>
                <a:cxn ang="T8">
                  <a:pos x="T4" y="T5"/>
                </a:cxn>
              </a:cxnLst>
              <a:rect l="T9" t="T10" r="T11" b="T12"/>
              <a:pathLst>
                <a:path w="23222" h="43200" fill="none" extrusionOk="0">
                  <a:moveTo>
                    <a:pt x="443" y="32"/>
                  </a:moveTo>
                  <a:cubicBezTo>
                    <a:pt x="835" y="10"/>
                    <a:pt x="1228" y="-1"/>
                    <a:pt x="1622" y="0"/>
                  </a:cubicBezTo>
                  <a:cubicBezTo>
                    <a:pt x="13551" y="0"/>
                    <a:pt x="23222" y="9670"/>
                    <a:pt x="23222" y="21600"/>
                  </a:cubicBezTo>
                  <a:cubicBezTo>
                    <a:pt x="23222" y="33529"/>
                    <a:pt x="13551" y="43200"/>
                    <a:pt x="1622" y="43200"/>
                  </a:cubicBezTo>
                  <a:cubicBezTo>
                    <a:pt x="1080" y="43200"/>
                    <a:pt x="539" y="43179"/>
                    <a:pt x="-1" y="43139"/>
                  </a:cubicBezTo>
                </a:path>
                <a:path w="23222" h="43200" stroke="0" extrusionOk="0">
                  <a:moveTo>
                    <a:pt x="443" y="32"/>
                  </a:moveTo>
                  <a:cubicBezTo>
                    <a:pt x="835" y="10"/>
                    <a:pt x="1228" y="-1"/>
                    <a:pt x="1622" y="0"/>
                  </a:cubicBezTo>
                  <a:cubicBezTo>
                    <a:pt x="13551" y="0"/>
                    <a:pt x="23222" y="9670"/>
                    <a:pt x="23222" y="21600"/>
                  </a:cubicBezTo>
                  <a:cubicBezTo>
                    <a:pt x="23222" y="33529"/>
                    <a:pt x="13551" y="43200"/>
                    <a:pt x="1622" y="43200"/>
                  </a:cubicBezTo>
                  <a:cubicBezTo>
                    <a:pt x="1080" y="43200"/>
                    <a:pt x="539" y="43179"/>
                    <a:pt x="-1" y="43139"/>
                  </a:cubicBezTo>
                  <a:lnTo>
                    <a:pt x="1622" y="21600"/>
                  </a:lnTo>
                  <a:lnTo>
                    <a:pt x="443" y="32"/>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0" name="Arc 19"/>
            <p:cNvSpPr/>
            <p:nvPr/>
          </p:nvSpPr>
          <p:spPr bwMode="auto">
            <a:xfrm>
              <a:off x="1265" y="533"/>
              <a:ext cx="4079" cy="1873"/>
            </a:xfrm>
            <a:custGeom>
              <a:avLst/>
              <a:gdLst>
                <a:gd name="T0" fmla="*/ 0 w 43200"/>
                <a:gd name="T1" fmla="*/ 0 h 23124"/>
                <a:gd name="T2" fmla="*/ 0 w 43200"/>
                <a:gd name="T3" fmla="*/ 0 h 23124"/>
                <a:gd name="T4" fmla="*/ 0 w 43200"/>
                <a:gd name="T5" fmla="*/ 0 h 23124"/>
                <a:gd name="T6" fmla="*/ 0 60000 65536"/>
                <a:gd name="T7" fmla="*/ 0 60000 65536"/>
                <a:gd name="T8" fmla="*/ 0 60000 65536"/>
                <a:gd name="T9" fmla="*/ 0 w 43200"/>
                <a:gd name="T10" fmla="*/ 0 h 23124"/>
                <a:gd name="T11" fmla="*/ 43200 w 43200"/>
                <a:gd name="T12" fmla="*/ 23124 h 23124"/>
              </a:gdLst>
              <a:ahLst/>
              <a:cxnLst>
                <a:cxn ang="T6">
                  <a:pos x="T0" y="T1"/>
                </a:cxn>
                <a:cxn ang="T7">
                  <a:pos x="T2" y="T3"/>
                </a:cxn>
                <a:cxn ang="T8">
                  <a:pos x="T4" y="T5"/>
                </a:cxn>
              </a:cxnLst>
              <a:rect l="T9" t="T10" r="T11" b="T12"/>
              <a:pathLst>
                <a:path w="43200" h="23124" fill="none" extrusionOk="0">
                  <a:moveTo>
                    <a:pt x="44" y="22991"/>
                  </a:moveTo>
                  <a:cubicBezTo>
                    <a:pt x="14" y="22527"/>
                    <a:pt x="0" y="22064"/>
                    <a:pt x="0" y="21600"/>
                  </a:cubicBezTo>
                  <a:cubicBezTo>
                    <a:pt x="0" y="9670"/>
                    <a:pt x="9670" y="0"/>
                    <a:pt x="21600" y="0"/>
                  </a:cubicBezTo>
                  <a:cubicBezTo>
                    <a:pt x="33529" y="0"/>
                    <a:pt x="43200" y="9670"/>
                    <a:pt x="43200" y="21600"/>
                  </a:cubicBezTo>
                  <a:cubicBezTo>
                    <a:pt x="43200" y="22108"/>
                    <a:pt x="43182" y="22616"/>
                    <a:pt x="43146" y="23124"/>
                  </a:cubicBezTo>
                </a:path>
                <a:path w="43200" h="23124" stroke="0" extrusionOk="0">
                  <a:moveTo>
                    <a:pt x="44" y="22991"/>
                  </a:moveTo>
                  <a:cubicBezTo>
                    <a:pt x="14" y="22527"/>
                    <a:pt x="0" y="22064"/>
                    <a:pt x="0" y="21600"/>
                  </a:cubicBezTo>
                  <a:cubicBezTo>
                    <a:pt x="0" y="9670"/>
                    <a:pt x="9670" y="0"/>
                    <a:pt x="21600" y="0"/>
                  </a:cubicBezTo>
                  <a:cubicBezTo>
                    <a:pt x="33529" y="0"/>
                    <a:pt x="43200" y="9670"/>
                    <a:pt x="43200" y="21600"/>
                  </a:cubicBezTo>
                  <a:cubicBezTo>
                    <a:pt x="43200" y="22108"/>
                    <a:pt x="43182" y="22616"/>
                    <a:pt x="43146" y="23124"/>
                  </a:cubicBezTo>
                  <a:lnTo>
                    <a:pt x="21600" y="21600"/>
                  </a:lnTo>
                  <a:lnTo>
                    <a:pt x="44" y="22991"/>
                  </a:lnTo>
                  <a:close/>
                </a:path>
              </a:pathLst>
            </a:custGeom>
            <a:noFill/>
            <a:ln w="952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215"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1" name="Text Box 20"/>
            <p:cNvSpPr txBox="1">
              <a:spLocks noChangeArrowheads="1"/>
            </p:cNvSpPr>
            <p:nvPr/>
          </p:nvSpPr>
          <p:spPr bwMode="auto">
            <a:xfrm>
              <a:off x="2318" y="2453"/>
              <a:ext cx="5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1</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2" name="Text Box 21"/>
            <p:cNvSpPr txBox="1">
              <a:spLocks noChangeArrowheads="1"/>
            </p:cNvSpPr>
            <p:nvPr/>
          </p:nvSpPr>
          <p:spPr bwMode="auto">
            <a:xfrm>
              <a:off x="1791" y="2453"/>
              <a:ext cx="5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2</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43" name="Text Box 22"/>
            <p:cNvSpPr txBox="1">
              <a:spLocks noChangeArrowheads="1"/>
            </p:cNvSpPr>
            <p:nvPr/>
          </p:nvSpPr>
          <p:spPr bwMode="auto">
            <a:xfrm>
              <a:off x="1263" y="2453"/>
              <a:ext cx="5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version 3</a:t>
              </a:r>
              <a:endParaRPr kumimoji="1" lang="en-GB" altLang="zh-CN" sz="129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2292" name="Rectangle 25"/>
          <p:cNvSpPr>
            <a:spLocks noGrp="1"/>
          </p:cNvSpPr>
          <p:nvPr>
            <p:ph idx="1" hasCustomPrompt="1"/>
          </p:nvPr>
        </p:nvSpPr>
        <p:spPr>
          <a:xfrm>
            <a:off x="755650" y="5516563"/>
            <a:ext cx="7913688" cy="1160462"/>
          </a:xfrm>
        </p:spPr>
        <p:txBody>
          <a:bodyPr vert="horz" wrap="square" lIns="91440" tIns="45720" rIns="91440" bIns="45720" anchor="t" anchorCtr="0"/>
          <a:p>
            <a:pPr marL="333375" indent="-333375" defTabSz="843280">
              <a:spcBef>
                <a:spcPct val="0"/>
              </a:spcBef>
              <a:buFontTx/>
              <a:buAutoNum type="arabicParenBoth"/>
            </a:pPr>
            <a:r>
              <a:rPr lang="en-US" altLang="zh-CN" sz="1800" dirty="0"/>
              <a:t>Barry Boehm, "A Spiral Model of Software Development and Enhancement", ACM SIGSOFT Software Engineering Notes, August 1986. </a:t>
            </a:r>
            <a:endParaRPr lang="en-US" altLang="zh-CN" sz="1800" dirty="0"/>
          </a:p>
          <a:p>
            <a:pPr marL="333375" indent="-333375" defTabSz="843280">
              <a:spcBef>
                <a:spcPct val="0"/>
              </a:spcBef>
              <a:buFontTx/>
              <a:buAutoNum type="arabicParenBoth"/>
            </a:pPr>
            <a:r>
              <a:rPr lang="en-US" altLang="zh-CN" sz="1800" dirty="0"/>
              <a:t>Barry Boehm "A Spiral Model of Software Development and Enhancement" IEEE Computer, vol.21, #5, May 1988, pp 61-72. </a:t>
            </a:r>
            <a:endParaRPr lang="zh-CN" altLang="en-US" sz="1800" dirty="0"/>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PP_MARK_KEY" val="462f6ca2-854d-4501-bba1-061919303716"/>
  <p:tag name="COMMONDATA" val="eyJoZGlkIjoiMTliMWZiOTU4ZTc5OTQ5NGJiMWZmOGE4MDBlMGJhN2YifQ=="/>
  <p:tag name="commondata" val="eyJoZGlkIjoiM2UzOWZmODkyZGNhNDM0NDYyZWVhOTYxYjJlOTViZD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6560</Words>
  <Application>WPS 演示</Application>
  <PresentationFormat>全屏显示(4:3)</PresentationFormat>
  <Paragraphs>425</Paragraphs>
  <Slides>42</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Arial</vt:lpstr>
      <vt:lpstr>宋体</vt:lpstr>
      <vt:lpstr>Wingdings</vt:lpstr>
      <vt:lpstr>Times New Roman</vt:lpstr>
      <vt:lpstr>楷体_GB2312</vt:lpstr>
      <vt:lpstr>新宋体</vt:lpstr>
      <vt:lpstr>Garamond</vt:lpstr>
      <vt:lpstr>隶书</vt:lpstr>
      <vt:lpstr>微软雅黑</vt:lpstr>
      <vt:lpstr>Arial Unicode MS</vt:lpstr>
      <vt:lpstr>Symbol</vt:lpstr>
      <vt:lpstr>默认设计模板</vt:lpstr>
      <vt:lpstr>数据结构课程设计 2022级计算机学院</vt:lpstr>
      <vt:lpstr>PowerPoint 演示文稿</vt:lpstr>
      <vt:lpstr>一、课程设计的目的</vt:lpstr>
      <vt:lpstr>What is most important in systems engineering? </vt:lpstr>
      <vt:lpstr>进度要求和安排</vt:lpstr>
      <vt:lpstr>二、开发软件的基本知识</vt:lpstr>
      <vt:lpstr>二、开发软件的基本知识（续）</vt:lpstr>
      <vt:lpstr>Waterfall Model</vt:lpstr>
      <vt:lpstr>Boehm’s Spiral Model</vt:lpstr>
      <vt:lpstr>Parallel Phase Process Model</vt:lpstr>
      <vt:lpstr>PowerPoint 演示文稿</vt:lpstr>
      <vt:lpstr>三、安排与要求</vt:lpstr>
      <vt:lpstr>四、应完成的文档资料内容包括</vt:lpstr>
      <vt:lpstr> 五、课程设计题目    ——学生游学系统的设计与实现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进度要求和安排</vt:lpstr>
      <vt:lpstr>特别提醒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数据结构课程设计</dc:title>
  <dc:creator>zhhy_</dc:creator>
  <cp:lastModifiedBy>寻月</cp:lastModifiedBy>
  <cp:revision>216</cp:revision>
  <cp:lastPrinted>2001-06-29T00:08:00Z</cp:lastPrinted>
  <dcterms:created xsi:type="dcterms:W3CDTF">1996-07-15T15:40:00Z</dcterms:created>
  <dcterms:modified xsi:type="dcterms:W3CDTF">2024-05-31T12:33:11Z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A279618EB2934897AD4BE44721562819_13</vt:lpwstr>
  </property>
  <property fmtid="{D5CDD505-2E9C-101B-9397-08002B2CF9AE}" pid="3" name="KSOProductBuildVer">
    <vt:lpwstr>2052-12.1.0.16729</vt:lpwstr>
  </property>
</Properties>
</file>